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6" r:id="rId3"/>
    <p:sldId id="265" r:id="rId4"/>
    <p:sldId id="258" r:id="rId5"/>
    <p:sldId id="266" r:id="rId6"/>
    <p:sldId id="259" r:id="rId7"/>
    <p:sldId id="267" r:id="rId8"/>
    <p:sldId id="264" r:id="rId9"/>
    <p:sldId id="271" r:id="rId10"/>
    <p:sldId id="263" r:id="rId11"/>
    <p:sldId id="272" r:id="rId1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5" autoAdjust="0"/>
  </p:normalViewPr>
  <p:slideViewPr>
    <p:cSldViewPr>
      <p:cViewPr>
        <p:scale>
          <a:sx n="40" d="100"/>
          <a:sy n="40" d="100"/>
        </p:scale>
        <p:origin x="2538" y="4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D85CA-BDF0-42D7-95EF-22AFD5CE07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8BEC8-89AC-4B76-A545-871DE78B1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6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61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2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27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35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29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26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22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4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4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8E6FE-11ED-4392-A859-E8AC075806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4ADBF-6180-409F-8769-0C21C14FA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7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co.uk/url?sa=i&amp;url=https%3A%2F%2Fpngtree.com%2Ffreepng%2Fbeautiful-socks-knitted-socks-socks-illustration-hand-painted-socks_3869229.html&amp;psig=AOvVaw3yghXrHpk1GHGF5bHlLPZN&amp;ust=1593517243983000&amp;source=images&amp;cd=vfe&amp;ved=0CAIQjRxqFwoTCICV9cL4puoCFQAAAAAdAAAAABAJ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www.google.co.uk/url?sa=i&amp;url=https%3A%2F%2Fwww.shutterstock.com%2Fsearch%2Fpencil%2Bcartoon&amp;psig=AOvVaw0fUyJTV4Dxwlp5XrVN9S8r&amp;ust=1593525649377000&amp;source=images&amp;cd=vfe&amp;ved=0CAIQjRxqFwoTCPjWt-uXp-oCFQAAAAAdAAAAABAD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56" y="539552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The activities for this weeks maths uses counters. You can either find something at home (coins, pebbles, </a:t>
            </a:r>
            <a:r>
              <a:rPr lang="en-GB" dirty="0" err="1" smtClean="0">
                <a:latin typeface="Century Gothic" panose="020B0502020202020204" pitchFamily="34" charset="0"/>
              </a:rPr>
              <a:t>cherios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r>
              <a:rPr lang="en-GB" dirty="0" err="1" smtClean="0">
                <a:latin typeface="Century Gothic" panose="020B0502020202020204" pitchFamily="34" charset="0"/>
              </a:rPr>
              <a:t>etc</a:t>
            </a:r>
            <a:r>
              <a:rPr lang="en-GB" dirty="0" smtClean="0">
                <a:latin typeface="Century Gothic" panose="020B0502020202020204" pitchFamily="34" charset="0"/>
              </a:rPr>
              <a:t>) or cut out these squares to use.</a:t>
            </a:r>
            <a:endParaRPr lang="en-GB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87306"/>
              </p:ext>
            </p:extLst>
          </p:nvPr>
        </p:nvGraphicFramePr>
        <p:xfrm>
          <a:off x="1124745" y="1763688"/>
          <a:ext cx="4896545" cy="68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309">
                  <a:extLst>
                    <a:ext uri="{9D8B030D-6E8A-4147-A177-3AD203B41FA5}">
                      <a16:colId xmlns:a16="http://schemas.microsoft.com/office/drawing/2014/main" val="818283284"/>
                    </a:ext>
                  </a:extLst>
                </a:gridCol>
                <a:gridCol w="979309">
                  <a:extLst>
                    <a:ext uri="{9D8B030D-6E8A-4147-A177-3AD203B41FA5}">
                      <a16:colId xmlns:a16="http://schemas.microsoft.com/office/drawing/2014/main" val="1858069"/>
                    </a:ext>
                  </a:extLst>
                </a:gridCol>
                <a:gridCol w="979309">
                  <a:extLst>
                    <a:ext uri="{9D8B030D-6E8A-4147-A177-3AD203B41FA5}">
                      <a16:colId xmlns:a16="http://schemas.microsoft.com/office/drawing/2014/main" val="4117925020"/>
                    </a:ext>
                  </a:extLst>
                </a:gridCol>
                <a:gridCol w="979309">
                  <a:extLst>
                    <a:ext uri="{9D8B030D-6E8A-4147-A177-3AD203B41FA5}">
                      <a16:colId xmlns:a16="http://schemas.microsoft.com/office/drawing/2014/main" val="4028535934"/>
                    </a:ext>
                  </a:extLst>
                </a:gridCol>
                <a:gridCol w="979309">
                  <a:extLst>
                    <a:ext uri="{9D8B030D-6E8A-4147-A177-3AD203B41FA5}">
                      <a16:colId xmlns:a16="http://schemas.microsoft.com/office/drawing/2014/main" val="3067494430"/>
                    </a:ext>
                  </a:extLst>
                </a:gridCol>
              </a:tblGrid>
              <a:tr h="85509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594370"/>
                  </a:ext>
                </a:extLst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28379"/>
                  </a:ext>
                </a:extLst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690589"/>
                  </a:ext>
                </a:extLst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105834"/>
                  </a:ext>
                </a:extLst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186470"/>
                  </a:ext>
                </a:extLst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441272"/>
                  </a:ext>
                </a:extLst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588965"/>
                  </a:ext>
                </a:extLst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60419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Circles </a:t>
            </a:r>
            <a:r>
              <a:rPr lang="en-GB" sz="1100" dirty="0" smtClean="0"/>
              <a:t>WB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998309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681167"/>
              </p:ext>
            </p:extLst>
          </p:nvPr>
        </p:nvGraphicFramePr>
        <p:xfrm>
          <a:off x="188640" y="323528"/>
          <a:ext cx="6480720" cy="105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772787511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5-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Circles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30201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LO: To be able to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divide by 10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61191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27410"/>
                  </a:ext>
                </a:extLst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159431" y="142062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Share by   divide    total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61" name="5-Point Star 60"/>
          <p:cNvSpPr/>
          <p:nvPr/>
        </p:nvSpPr>
        <p:spPr>
          <a:xfrm>
            <a:off x="6237312" y="1420620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-Point Star 61"/>
          <p:cNvSpPr/>
          <p:nvPr/>
        </p:nvSpPr>
        <p:spPr>
          <a:xfrm>
            <a:off x="221772" y="1403648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Circles </a:t>
            </a:r>
            <a:r>
              <a:rPr lang="en-GB" sz="1100" dirty="0" smtClean="0"/>
              <a:t>WB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158416" y="2538933"/>
            <a:ext cx="2766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entury Gothic" panose="020B0502020202020204" pitchFamily="34" charset="0"/>
              </a:rPr>
              <a:t>We’ve looked at dividing by 2 and 5. 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 smtClean="0">
                <a:latin typeface="Century Gothic" panose="020B0502020202020204" pitchFamily="34" charset="0"/>
              </a:rPr>
              <a:t>But we can use the same method to share between 10 too.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01617" y="2134761"/>
            <a:ext cx="276652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entury Gothic" panose="020B0502020202020204" pitchFamily="34" charset="0"/>
              </a:rPr>
              <a:t>Like this…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 smtClean="0">
                <a:latin typeface="Century Gothic" panose="020B0502020202020204" pitchFamily="34" charset="0"/>
              </a:rPr>
              <a:t>20</a:t>
            </a:r>
            <a:r>
              <a:rPr lang="en-GB" sz="4000" dirty="0" smtClean="0">
                <a:latin typeface="Century Gothic" panose="020B0502020202020204" pitchFamily="34" charset="0"/>
              </a:rPr>
              <a:t> ÷ 10 =</a:t>
            </a:r>
          </a:p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20</a:t>
            </a:r>
            <a:r>
              <a:rPr lang="en-GB" sz="2400" dirty="0" smtClean="0">
                <a:latin typeface="Century Gothic" panose="020B0502020202020204" pitchFamily="34" charset="0"/>
              </a:rPr>
              <a:t> ‘shared by’ 10 groups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7289" y="4585307"/>
            <a:ext cx="6452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entury Gothic" panose="020B0502020202020204" pitchFamily="34" charset="0"/>
              </a:rPr>
              <a:t>This time we would share into 10 groups. Like this…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89698" y="5216222"/>
            <a:ext cx="27665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 smtClean="0">
                <a:latin typeface="Century Gothic" panose="020B0502020202020204" pitchFamily="34" charset="0"/>
              </a:rPr>
              <a:t>20</a:t>
            </a:r>
            <a:r>
              <a:rPr lang="en-GB" sz="4000" dirty="0" smtClean="0">
                <a:latin typeface="Century Gothic" panose="020B0502020202020204" pitchFamily="34" charset="0"/>
              </a:rPr>
              <a:t> ÷ 10 =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996086" y="5436096"/>
            <a:ext cx="631439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29136" y="8083454"/>
            <a:ext cx="2106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We need to draw 10 groups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76672" y="6478106"/>
            <a:ext cx="984080" cy="600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1723317" y="6478106"/>
            <a:ext cx="984080" cy="600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4234502" y="4934954"/>
            <a:ext cx="2490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entury Gothic" panose="020B0502020202020204" pitchFamily="34" charset="0"/>
              </a:rPr>
              <a:t>Then share the number 20 into the groups.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 smtClean="0">
                <a:latin typeface="Century Gothic" panose="020B0502020202020204" pitchFamily="34" charset="0"/>
              </a:rPr>
              <a:t>HINT: You should share one into each group at a time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45091" y="6478106"/>
            <a:ext cx="984080" cy="600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4191736" y="6478106"/>
            <a:ext cx="984080" cy="600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5372135" y="6478106"/>
            <a:ext cx="984080" cy="600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2444749" y="8244408"/>
            <a:ext cx="3623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entury Gothic" panose="020B0502020202020204" pitchFamily="34" charset="0"/>
              </a:rPr>
              <a:t>What ever number you have in each group at the end is your answer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476672" y="7280489"/>
            <a:ext cx="984080" cy="600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1723317" y="7280489"/>
            <a:ext cx="984080" cy="600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2945091" y="7280489"/>
            <a:ext cx="984080" cy="600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4191736" y="7280489"/>
            <a:ext cx="984080" cy="600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5372135" y="7280489"/>
            <a:ext cx="984080" cy="600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225186" y="5269006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377586" y="5421406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529986" y="5573806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682386" y="5726206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834786" y="5878606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418255" y="4965257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570655" y="5117657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723055" y="5270057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875455" y="5422457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1027855" y="5574857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932476" y="5129966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1084876" y="5282366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1237276" y="5434766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1389676" y="5587166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1542076" y="5739566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5538574" y="6701705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/>
          <p:cNvSpPr/>
          <p:nvPr/>
        </p:nvSpPr>
        <p:spPr>
          <a:xfrm>
            <a:off x="4530325" y="6734123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/>
          <p:cNvSpPr/>
          <p:nvPr/>
        </p:nvSpPr>
        <p:spPr>
          <a:xfrm>
            <a:off x="3124184" y="6763769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/>
          <p:cNvSpPr/>
          <p:nvPr/>
        </p:nvSpPr>
        <p:spPr>
          <a:xfrm>
            <a:off x="1981878" y="6682648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/>
          <p:cNvSpPr/>
          <p:nvPr/>
        </p:nvSpPr>
        <p:spPr>
          <a:xfrm>
            <a:off x="864447" y="6741551"/>
            <a:ext cx="153451" cy="15345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14001" y="5955331"/>
            <a:ext cx="304800" cy="272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104580" y="6041811"/>
            <a:ext cx="57021" cy="278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47747" y="5955331"/>
            <a:ext cx="434638" cy="160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49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51520"/>
            <a:ext cx="6516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Use your counters to find the answer to these dividing by 10 equations…</a:t>
            </a: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8572" y="683568"/>
            <a:ext cx="2664296" cy="861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30 </a:t>
            </a:r>
            <a:r>
              <a:rPr lang="en-GB" sz="3200" dirty="0">
                <a:latin typeface="Century Gothic" panose="020B0502020202020204" pitchFamily="34" charset="0"/>
              </a:rPr>
              <a:t>÷ </a:t>
            </a:r>
            <a:r>
              <a:rPr lang="en-GB" sz="3200" dirty="0" smtClean="0">
                <a:latin typeface="Century Gothic" panose="020B0502020202020204" pitchFamily="34" charset="0"/>
              </a:rPr>
              <a:t>10 </a:t>
            </a:r>
            <a:r>
              <a:rPr lang="en-GB" sz="3200" dirty="0">
                <a:latin typeface="Century Gothic" panose="020B0502020202020204" pitchFamily="34" charset="0"/>
              </a:rPr>
              <a:t>=</a:t>
            </a:r>
          </a:p>
          <a:p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3535524" y="683568"/>
            <a:ext cx="2664296" cy="861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10 </a:t>
            </a:r>
            <a:r>
              <a:rPr lang="en-GB" sz="3200" dirty="0">
                <a:latin typeface="Century Gothic" panose="020B0502020202020204" pitchFamily="34" charset="0"/>
              </a:rPr>
              <a:t>÷ </a:t>
            </a:r>
            <a:r>
              <a:rPr lang="en-GB" sz="3200" dirty="0" smtClean="0">
                <a:latin typeface="Century Gothic" panose="020B0502020202020204" pitchFamily="34" charset="0"/>
              </a:rPr>
              <a:t>10 </a:t>
            </a:r>
            <a:r>
              <a:rPr lang="en-GB" sz="3200" dirty="0">
                <a:latin typeface="Century Gothic" panose="020B0502020202020204" pitchFamily="34" charset="0"/>
              </a:rPr>
              <a:t>=</a:t>
            </a:r>
          </a:p>
          <a:p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2203376" y="1762363"/>
            <a:ext cx="2664296" cy="861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20 </a:t>
            </a:r>
            <a:r>
              <a:rPr lang="en-GB" sz="3200" dirty="0">
                <a:latin typeface="Century Gothic" panose="020B0502020202020204" pitchFamily="34" charset="0"/>
              </a:rPr>
              <a:t>÷ </a:t>
            </a:r>
            <a:r>
              <a:rPr lang="en-GB" sz="3200" dirty="0" smtClean="0">
                <a:latin typeface="Century Gothic" panose="020B0502020202020204" pitchFamily="34" charset="0"/>
              </a:rPr>
              <a:t>5 </a:t>
            </a:r>
            <a:r>
              <a:rPr lang="en-GB" sz="3200" dirty="0">
                <a:latin typeface="Century Gothic" panose="020B0502020202020204" pitchFamily="34" charset="0"/>
              </a:rPr>
              <a:t>=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Circles </a:t>
            </a:r>
            <a:r>
              <a:rPr lang="en-GB" sz="1100" dirty="0" smtClean="0"/>
              <a:t>WB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  <p:sp>
        <p:nvSpPr>
          <p:cNvPr id="2" name="Oval 1"/>
          <p:cNvSpPr/>
          <p:nvPr/>
        </p:nvSpPr>
        <p:spPr>
          <a:xfrm>
            <a:off x="152400" y="3059832"/>
            <a:ext cx="1044352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506919" y="3059832"/>
            <a:ext cx="1044352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861438" y="3059832"/>
            <a:ext cx="1044352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215957" y="3059832"/>
            <a:ext cx="1044352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570476" y="3059832"/>
            <a:ext cx="1044352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52400" y="6015807"/>
            <a:ext cx="1044352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506919" y="6015807"/>
            <a:ext cx="1044352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861438" y="6015807"/>
            <a:ext cx="1044352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15957" y="6015807"/>
            <a:ext cx="1044352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5570476" y="6015807"/>
            <a:ext cx="1044352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69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636158"/>
              </p:ext>
            </p:extLst>
          </p:nvPr>
        </p:nvGraphicFramePr>
        <p:xfrm>
          <a:off x="188640" y="323528"/>
          <a:ext cx="6480720" cy="105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772787511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1-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Circles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30201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LO: To be able represent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multiplication using pictures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61191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274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Circles </a:t>
            </a:r>
            <a:r>
              <a:rPr lang="en-GB" sz="1100" dirty="0" smtClean="0"/>
              <a:t>WB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59431" y="142062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‘lots of’   multiply    total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6237312" y="1420620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221772" y="1403648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08588" y="2051720"/>
            <a:ext cx="3192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entury Gothic" panose="020B0502020202020204" pitchFamily="34" charset="0"/>
              </a:rPr>
              <a:t>This week we’re going to multiply and divide.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Today we’re going to multiply.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Multiplying is like making ‘lots of’ a certain number. 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Like this…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6952" y="2051720"/>
            <a:ext cx="340215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6 x 2 =</a:t>
            </a:r>
          </a:p>
          <a:p>
            <a:pPr algn="ctr"/>
            <a:endParaRPr lang="en-GB" sz="32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..is like saying…</a:t>
            </a:r>
          </a:p>
          <a:p>
            <a:pPr algn="ctr"/>
            <a:endParaRPr lang="en-GB" sz="3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6 lots of 2 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4856" y="5004048"/>
            <a:ext cx="6114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entury Gothic" panose="020B0502020202020204" pitchFamily="34" charset="0"/>
              </a:rPr>
              <a:t>We can show this in pictures. Like 4 x 2 or 4 lots of 2 could be 4 lots of 2 socks…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4" y="5691798"/>
            <a:ext cx="1517295" cy="151729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782" y="5691798"/>
            <a:ext cx="1517295" cy="151729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960" y="5691798"/>
            <a:ext cx="1517295" cy="151729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37" y="5691798"/>
            <a:ext cx="1517295" cy="15172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47344" y="7019680"/>
            <a:ext cx="52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entury Gothic" panose="020B0502020202020204" pitchFamily="34" charset="0"/>
              </a:rPr>
              <a:t>2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96692" y="7019680"/>
            <a:ext cx="52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entury Gothic" panose="020B0502020202020204" pitchFamily="34" charset="0"/>
              </a:rPr>
              <a:t>2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29427" y="7019680"/>
            <a:ext cx="52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entury Gothic" panose="020B0502020202020204" pitchFamily="34" charset="0"/>
              </a:rPr>
              <a:t>2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16297" y="7019680"/>
            <a:ext cx="52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entury Gothic" panose="020B0502020202020204" pitchFamily="34" charset="0"/>
              </a:rPr>
              <a:t>2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6620" y="7668344"/>
            <a:ext cx="5568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To find the answer we could up all the socks…</a:t>
            </a:r>
          </a:p>
          <a:p>
            <a:pPr algn="ctr"/>
            <a:endParaRPr lang="en-GB" dirty="0">
              <a:latin typeface="Century Gothic" panose="020B0502020202020204" pitchFamily="34" charset="0"/>
            </a:endParaRPr>
          </a:p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So, 4 x 2 = 8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17951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entury Gothic" panose="020B0502020202020204" pitchFamily="34" charset="0"/>
              </a:rPr>
              <a:t>Continue drawing the objects to find the answer. Count up all the objects to find the total.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640" y="755576"/>
            <a:ext cx="2088232" cy="261610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2 x 8 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4884" y="755576"/>
            <a:ext cx="2088232" cy="261610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5</a:t>
            </a:r>
            <a:r>
              <a:rPr lang="en-GB" sz="2800" dirty="0" smtClean="0">
                <a:latin typeface="Century Gothic" panose="020B0502020202020204" pitchFamily="34" charset="0"/>
              </a:rPr>
              <a:t> x 2 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1128" y="755576"/>
            <a:ext cx="2088232" cy="261610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6</a:t>
            </a:r>
            <a:r>
              <a:rPr lang="en-GB" sz="2800" dirty="0" smtClean="0">
                <a:latin typeface="Century Gothic" panose="020B0502020202020204" pitchFamily="34" charset="0"/>
              </a:rPr>
              <a:t> x 2 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640" y="3568537"/>
            <a:ext cx="2088232" cy="261610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3 x 10 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4884" y="3568537"/>
            <a:ext cx="2088232" cy="261610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2 x 2 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1128" y="3568537"/>
            <a:ext cx="2088232" cy="261610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3</a:t>
            </a:r>
            <a:r>
              <a:rPr lang="en-GB" sz="2800" dirty="0" smtClean="0">
                <a:latin typeface="Century Gothic" panose="020B0502020202020204" pitchFamily="34" charset="0"/>
              </a:rPr>
              <a:t> x 5 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640" y="6375583"/>
            <a:ext cx="2088232" cy="261610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9</a:t>
            </a:r>
            <a:r>
              <a:rPr lang="en-GB" sz="2800" dirty="0" smtClean="0">
                <a:latin typeface="Century Gothic" panose="020B0502020202020204" pitchFamily="34" charset="0"/>
              </a:rPr>
              <a:t> x 2 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84884" y="6375583"/>
            <a:ext cx="2088232" cy="261610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4</a:t>
            </a:r>
            <a:r>
              <a:rPr lang="en-GB" sz="2800" dirty="0" smtClean="0">
                <a:latin typeface="Century Gothic" panose="020B0502020202020204" pitchFamily="34" charset="0"/>
              </a:rPr>
              <a:t> x 5 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1128" y="6375583"/>
            <a:ext cx="2088232" cy="261610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2</a:t>
            </a:r>
            <a:r>
              <a:rPr lang="en-GB" sz="2800" dirty="0" smtClean="0">
                <a:latin typeface="Century Gothic" panose="020B0502020202020204" pitchFamily="34" charset="0"/>
              </a:rPr>
              <a:t> x 10 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eautiful Socks Knitted Socks Socks Illustration Hand Painted ..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885" y="1320624"/>
            <a:ext cx="612068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392182" y="1278908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392186" y="1469853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392183" y="1671332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392184" y="1862277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392185" y="2089320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392182" y="2290799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392183" y="2481744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392182" y="2694423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2516420" y="6650649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2516417" y="6852128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2516418" y="7043073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2516418" y="7234018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Pencil Cartoon Images, Stock Photos &amp; Vectors | Shutterstoc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4514" r="18546" b="17187"/>
          <a:stretch/>
        </p:blipFill>
        <p:spPr bwMode="auto">
          <a:xfrm rot="3170250">
            <a:off x="2516419" y="7446030"/>
            <a:ext cx="533653" cy="59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4616953"/>
            <a:ext cx="228967" cy="27972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4971118"/>
            <a:ext cx="228967" cy="27972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5302517"/>
            <a:ext cx="228967" cy="27972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5656682"/>
            <a:ext cx="228967" cy="27972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1" y="4260941"/>
            <a:ext cx="228967" cy="27972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674" y="1375044"/>
            <a:ext cx="359920" cy="35737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63" y="1397832"/>
            <a:ext cx="359920" cy="35737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6885048"/>
            <a:ext cx="213853" cy="21234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7076501"/>
            <a:ext cx="213853" cy="21234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7267954"/>
            <a:ext cx="213853" cy="21234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7459407"/>
            <a:ext cx="213853" cy="21234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7650860"/>
            <a:ext cx="213853" cy="21234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7842313"/>
            <a:ext cx="213853" cy="21234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8033766"/>
            <a:ext cx="213853" cy="21234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8225219"/>
            <a:ext cx="213853" cy="21234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8416672"/>
            <a:ext cx="213853" cy="212343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8608129"/>
            <a:ext cx="213853" cy="212343"/>
          </a:xfrm>
          <a:prstGeom prst="rect">
            <a:avLst/>
          </a:prstGeom>
        </p:spPr>
      </p:pic>
      <p:pic>
        <p:nvPicPr>
          <p:cNvPr id="54" name="Picture 2" descr="Beautiful Socks Knitted Socks Socks Illustration Hand Painted ..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55" y="6885048"/>
            <a:ext cx="612068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5" y="4046971"/>
            <a:ext cx="288032" cy="2627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5" y="4245168"/>
            <a:ext cx="288032" cy="26271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5" y="4443365"/>
            <a:ext cx="288032" cy="26271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5" y="4641562"/>
            <a:ext cx="288032" cy="262717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5" y="4839759"/>
            <a:ext cx="288032" cy="262717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5" y="5037956"/>
            <a:ext cx="288032" cy="26271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5" y="5236153"/>
            <a:ext cx="288032" cy="26271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5" y="5434350"/>
            <a:ext cx="288032" cy="26271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5" y="5632547"/>
            <a:ext cx="288032" cy="26271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5" y="5830740"/>
            <a:ext cx="288032" cy="26271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400" y="4135300"/>
            <a:ext cx="359920" cy="35737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089" y="4158088"/>
            <a:ext cx="359920" cy="357379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Circles </a:t>
            </a:r>
            <a:r>
              <a:rPr lang="en-GB" sz="1100" dirty="0" smtClean="0"/>
              <a:t>WB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81776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096976"/>
              </p:ext>
            </p:extLst>
          </p:nvPr>
        </p:nvGraphicFramePr>
        <p:xfrm>
          <a:off x="188640" y="323528"/>
          <a:ext cx="6480720" cy="105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772787511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2-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Circles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30201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LO: To be able to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draw an array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61191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27410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59431" y="142062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array   multiply    total ‘lots of’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39" name="5-Point Star 38"/>
          <p:cNvSpPr/>
          <p:nvPr/>
        </p:nvSpPr>
        <p:spPr>
          <a:xfrm>
            <a:off x="6237312" y="1420620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5-Point Star 39"/>
          <p:cNvSpPr/>
          <p:nvPr/>
        </p:nvSpPr>
        <p:spPr>
          <a:xfrm>
            <a:off x="221772" y="1403648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08588" y="2051720"/>
            <a:ext cx="58567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entury Gothic" panose="020B0502020202020204" pitchFamily="34" charset="0"/>
              </a:rPr>
              <a:t>Today we’re looking at multiplication in a different way. 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You can draw an </a:t>
            </a:r>
            <a:r>
              <a:rPr lang="en-GB" sz="1600" b="1" dirty="0" smtClean="0">
                <a:latin typeface="Century Gothic" panose="020B0502020202020204" pitchFamily="34" charset="0"/>
              </a:rPr>
              <a:t>array </a:t>
            </a:r>
            <a:r>
              <a:rPr lang="en-GB" sz="1600" dirty="0" smtClean="0">
                <a:latin typeface="Century Gothic" panose="020B0502020202020204" pitchFamily="34" charset="0"/>
              </a:rPr>
              <a:t>to find the answer instead of pictures.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An array is groups of dots in neat straight lines.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Like this…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820" y="5961058"/>
            <a:ext cx="6114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entury Gothic" panose="020B0502020202020204" pitchFamily="34" charset="0"/>
              </a:rPr>
              <a:t>This array shows 5 x 2, or 5 lots of 2…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322" y="8285991"/>
            <a:ext cx="1588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Each ‘lot’ has 2 in it.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268760" y="4272305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1268760" y="4920377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2148304" y="4272305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2148304" y="4920377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3128675" y="4278188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3128675" y="492626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4036494" y="4259526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4036494" y="4907598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4887763" y="4259526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4887763" y="4907598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1268760" y="6830354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1268760" y="7478426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2148304" y="6830354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2148304" y="7478426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3128675" y="6836237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3128675" y="7484309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4036494" y="6817575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4036494" y="7465647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4887763" y="6817575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4887763" y="7465647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052736" y="6516216"/>
            <a:ext cx="1008112" cy="18002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4984775" y="5912262"/>
            <a:ext cx="1588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And there are 5 ‘lots’</a:t>
            </a:r>
            <a:endParaRPr lang="en-GB" dirty="0">
              <a:latin typeface="Century Gothic" panose="020B0502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772816" y="6130335"/>
            <a:ext cx="3366975" cy="700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652360" y="6130335"/>
            <a:ext cx="2487431" cy="700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3" idx="1"/>
          </p:cNvCxnSpPr>
          <p:nvPr/>
        </p:nvCxnSpPr>
        <p:spPr>
          <a:xfrm flipH="1">
            <a:off x="3653844" y="6235428"/>
            <a:ext cx="1330931" cy="613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3" idx="1"/>
          </p:cNvCxnSpPr>
          <p:nvPr/>
        </p:nvCxnSpPr>
        <p:spPr>
          <a:xfrm flipH="1">
            <a:off x="4512275" y="6235428"/>
            <a:ext cx="472500" cy="518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29555" y="6344960"/>
            <a:ext cx="13713" cy="357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Circles </a:t>
            </a:r>
            <a:r>
              <a:rPr lang="en-GB" sz="1100" dirty="0" smtClean="0"/>
              <a:t>WB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7254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539552"/>
            <a:ext cx="648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entury Gothic" panose="020B0502020202020204" pitchFamily="34" charset="0"/>
              </a:rPr>
              <a:t>Using the counters or squares from the front of the pack, can you make the arrays for these equations? Then count all the counters to find the answer.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82166" y="1979712"/>
            <a:ext cx="3096344" cy="10156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4 x 2 =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4 ‘lots of’ 2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45210" y="1979712"/>
            <a:ext cx="3096344" cy="10156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6</a:t>
            </a:r>
            <a:r>
              <a:rPr lang="en-GB" sz="3200" b="1" dirty="0" smtClean="0">
                <a:latin typeface="Century Gothic" panose="020B0502020202020204" pitchFamily="34" charset="0"/>
              </a:rPr>
              <a:t> x 2 =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6</a:t>
            </a:r>
            <a:r>
              <a:rPr lang="en-GB" sz="2800" dirty="0" smtClean="0">
                <a:latin typeface="Century Gothic" panose="020B0502020202020204" pitchFamily="34" charset="0"/>
              </a:rPr>
              <a:t> ‘lots of’ 2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1716" y="3667354"/>
            <a:ext cx="3096344" cy="10156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5</a:t>
            </a:r>
            <a:r>
              <a:rPr lang="en-GB" sz="3200" b="1" dirty="0" smtClean="0">
                <a:latin typeface="Century Gothic" panose="020B0502020202020204" pitchFamily="34" charset="0"/>
              </a:rPr>
              <a:t> x 2 =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5</a:t>
            </a:r>
            <a:r>
              <a:rPr lang="en-GB" sz="2800" dirty="0" smtClean="0">
                <a:latin typeface="Century Gothic" panose="020B0502020202020204" pitchFamily="34" charset="0"/>
              </a:rPr>
              <a:t> ‘lots of’ 2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54760" y="3667354"/>
            <a:ext cx="3096344" cy="10156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3</a:t>
            </a:r>
            <a:r>
              <a:rPr lang="en-GB" sz="3200" b="1" dirty="0" smtClean="0">
                <a:latin typeface="Century Gothic" panose="020B0502020202020204" pitchFamily="34" charset="0"/>
              </a:rPr>
              <a:t> x 2 =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3 ‘lots of’ 2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2166" y="5248823"/>
            <a:ext cx="3096344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4 x 5 =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4 ‘lots of’ 5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45210" y="5248823"/>
            <a:ext cx="3096344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2 x 5 =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2 ‘lots of’ 5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1716" y="6936465"/>
            <a:ext cx="3096344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1 x 5 =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1 ‘lot of’ 5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54760" y="6936465"/>
            <a:ext cx="3096344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5 x 5 =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5</a:t>
            </a:r>
            <a:r>
              <a:rPr lang="en-GB" sz="2800" dirty="0" smtClean="0">
                <a:latin typeface="Century Gothic" panose="020B0502020202020204" pitchFamily="34" charset="0"/>
              </a:rPr>
              <a:t> ‘lots of’ 5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Circles </a:t>
            </a:r>
            <a:r>
              <a:rPr lang="en-GB" sz="1100" dirty="0" smtClean="0"/>
              <a:t>WB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06880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36393"/>
              </p:ext>
            </p:extLst>
          </p:nvPr>
        </p:nvGraphicFramePr>
        <p:xfrm>
          <a:off x="188640" y="323528"/>
          <a:ext cx="6480720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77278751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3-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Circles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30201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LO: To be able to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divide by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61191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27410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59431" y="142062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Divide   Share    Groups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6237312" y="1420620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5-Point Star 25"/>
          <p:cNvSpPr/>
          <p:nvPr/>
        </p:nvSpPr>
        <p:spPr>
          <a:xfrm>
            <a:off x="221772" y="1403648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58416" y="2134761"/>
            <a:ext cx="2766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entury Gothic" panose="020B0502020202020204" pitchFamily="34" charset="0"/>
              </a:rPr>
              <a:t>Today we’re moving onto division.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 smtClean="0">
                <a:latin typeface="Century Gothic" panose="020B0502020202020204" pitchFamily="34" charset="0"/>
              </a:rPr>
              <a:t>It’s a bit like when we looked at fractions, splitting numbers into different groups.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 smtClean="0">
                <a:latin typeface="Century Gothic" panose="020B0502020202020204" pitchFamily="34" charset="0"/>
              </a:rPr>
              <a:t>When we read a division equation we can read the sign as ‘shared by’ to help us figure out what to do.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01617" y="2134761"/>
            <a:ext cx="276652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entury Gothic" panose="020B0502020202020204" pitchFamily="34" charset="0"/>
              </a:rPr>
              <a:t>Like this…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 smtClean="0">
                <a:latin typeface="Century Gothic" panose="020B0502020202020204" pitchFamily="34" charset="0"/>
              </a:rPr>
              <a:t>12 ÷ 2 =</a:t>
            </a:r>
          </a:p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12 ‘shared by’ 2 groups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7289" y="4585307"/>
            <a:ext cx="6452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entury Gothic" panose="020B0502020202020204" pitchFamily="34" charset="0"/>
              </a:rPr>
              <a:t>We can draw groups to help us share the number. Look at this…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89698" y="5216222"/>
            <a:ext cx="27665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 smtClean="0">
                <a:latin typeface="Century Gothic" panose="020B0502020202020204" pitchFamily="34" charset="0"/>
              </a:rPr>
              <a:t>12 ÷ 2 =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996086" y="5508104"/>
            <a:ext cx="631439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46804" y="489207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We need to draw 2 groups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88685" y="6478106"/>
            <a:ext cx="2075656" cy="18383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3280061" y="6478106"/>
            <a:ext cx="2075656" cy="18383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47073" y="5216222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555080" y="5555985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116632" y="5785857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845000" y="5207072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794767" y="6141397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1207032" y="5689553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319773" y="6344538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1631087" y="7111082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1192639" y="7340954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3678335" y="7474841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4090600" y="7022997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294571" y="7045292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89698" y="6192138"/>
            <a:ext cx="2291777" cy="830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151250" y="6604359"/>
            <a:ext cx="321652" cy="432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45224" y="5962266"/>
            <a:ext cx="14829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Then share the number 12 into the groups.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 smtClean="0">
                <a:latin typeface="Century Gothic" panose="020B0502020202020204" pitchFamily="34" charset="0"/>
              </a:rPr>
              <a:t>HINT: You should share one into each group at a time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47645" y="8467597"/>
            <a:ext cx="4496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entury Gothic" panose="020B0502020202020204" pitchFamily="34" charset="0"/>
              </a:rPr>
              <a:t>What ever number you have in each group at the end is your answer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Circles </a:t>
            </a:r>
            <a:r>
              <a:rPr lang="en-GB" sz="1100" dirty="0" smtClean="0"/>
              <a:t>WB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52366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51520"/>
            <a:ext cx="6516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Use your counters to find the answer to these dividing by 2 equations…</a:t>
            </a: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32656" y="3840138"/>
            <a:ext cx="2996952" cy="518457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3717032" y="3851920"/>
            <a:ext cx="2996952" cy="518457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38572" y="683568"/>
            <a:ext cx="2664296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12 ÷ 2 =</a:t>
            </a:r>
          </a:p>
          <a:p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3789040" y="683568"/>
            <a:ext cx="2664296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4 </a:t>
            </a:r>
            <a:r>
              <a:rPr lang="en-GB" sz="3200" dirty="0">
                <a:latin typeface="Century Gothic" panose="020B0502020202020204" pitchFamily="34" charset="0"/>
              </a:rPr>
              <a:t>÷ 2 =</a:t>
            </a:r>
          </a:p>
          <a:p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538572" y="1621139"/>
            <a:ext cx="2664296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2 </a:t>
            </a:r>
            <a:r>
              <a:rPr lang="en-GB" sz="3200" dirty="0">
                <a:latin typeface="Century Gothic" panose="020B0502020202020204" pitchFamily="34" charset="0"/>
              </a:rPr>
              <a:t>÷ 2 =</a:t>
            </a:r>
          </a:p>
          <a:p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3789040" y="1621139"/>
            <a:ext cx="2664296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8 </a:t>
            </a:r>
            <a:r>
              <a:rPr lang="en-GB" sz="3200" dirty="0">
                <a:latin typeface="Century Gothic" panose="020B0502020202020204" pitchFamily="34" charset="0"/>
              </a:rPr>
              <a:t>÷ 2 =</a:t>
            </a:r>
          </a:p>
          <a:p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38572" y="2550618"/>
            <a:ext cx="2664296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6 </a:t>
            </a:r>
            <a:r>
              <a:rPr lang="en-GB" sz="3200" dirty="0">
                <a:latin typeface="Century Gothic" panose="020B0502020202020204" pitchFamily="34" charset="0"/>
              </a:rPr>
              <a:t>÷ 2 =</a:t>
            </a:r>
          </a:p>
          <a:p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789040" y="2550618"/>
            <a:ext cx="2664296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10 </a:t>
            </a:r>
            <a:r>
              <a:rPr lang="en-GB" sz="3200" dirty="0">
                <a:latin typeface="Century Gothic" panose="020B0502020202020204" pitchFamily="34" charset="0"/>
              </a:rPr>
              <a:t>÷ 2 =</a:t>
            </a:r>
          </a:p>
          <a:p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Circles </a:t>
            </a:r>
            <a:r>
              <a:rPr lang="en-GB" sz="1100" dirty="0" smtClean="0"/>
              <a:t>WB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827691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45639"/>
              </p:ext>
            </p:extLst>
          </p:nvPr>
        </p:nvGraphicFramePr>
        <p:xfrm>
          <a:off x="188640" y="323528"/>
          <a:ext cx="6480720" cy="105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772787511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4- Circles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30201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LO: To be able to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divide by 5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61191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27410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59431" y="142062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Divide   Share    Groups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40" name="5-Point Star 39"/>
          <p:cNvSpPr/>
          <p:nvPr/>
        </p:nvSpPr>
        <p:spPr>
          <a:xfrm>
            <a:off x="6237312" y="1420620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5-Point Star 40"/>
          <p:cNvSpPr/>
          <p:nvPr/>
        </p:nvSpPr>
        <p:spPr>
          <a:xfrm>
            <a:off x="221772" y="1403648"/>
            <a:ext cx="461665" cy="46166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158416" y="2538933"/>
            <a:ext cx="2766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entury Gothic" panose="020B0502020202020204" pitchFamily="34" charset="0"/>
              </a:rPr>
              <a:t>Yesterday we looked at dividing by 2 using 2 groups to share.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 smtClean="0">
                <a:latin typeface="Century Gothic" panose="020B0502020202020204" pitchFamily="34" charset="0"/>
              </a:rPr>
              <a:t>But we can use the same method to share between other numbers.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1617" y="2134761"/>
            <a:ext cx="276652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entury Gothic" panose="020B0502020202020204" pitchFamily="34" charset="0"/>
              </a:rPr>
              <a:t>Like this…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 smtClean="0">
                <a:latin typeface="Century Gothic" panose="020B0502020202020204" pitchFamily="34" charset="0"/>
              </a:rPr>
              <a:t>15 ÷ 5 =</a:t>
            </a:r>
          </a:p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1 ‘shared by’ 5 groups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7289" y="4585307"/>
            <a:ext cx="6452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entury Gothic" panose="020B0502020202020204" pitchFamily="34" charset="0"/>
              </a:rPr>
              <a:t>This time we would share into 5 groups. Like this…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89698" y="5216222"/>
            <a:ext cx="27665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 smtClean="0">
                <a:latin typeface="Century Gothic" panose="020B0502020202020204" pitchFamily="34" charset="0"/>
              </a:rPr>
              <a:t>15</a:t>
            </a:r>
            <a:r>
              <a:rPr lang="en-GB" sz="4000" dirty="0" smtClean="0">
                <a:latin typeface="Century Gothic" panose="020B0502020202020204" pitchFamily="34" charset="0"/>
              </a:rPr>
              <a:t> ÷ 5 =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2996086" y="5508104"/>
            <a:ext cx="631439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29136" y="8083454"/>
            <a:ext cx="2106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We need to draw 5 groups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888685" y="6478106"/>
            <a:ext cx="984080" cy="15321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2135330" y="6508735"/>
            <a:ext cx="984080" cy="15321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3806911" y="7350303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555080" y="5555985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116632" y="5785857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845000" y="5207072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794767" y="6141397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1207032" y="5689553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319773" y="6344538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1130503" y="7147163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2456548" y="7269997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6217832" y="7209647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4965315" y="7132925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294571" y="7045292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9" name="Straight Arrow Connector 98"/>
          <p:cNvCxnSpPr>
            <a:stCxn id="91" idx="4"/>
          </p:cNvCxnSpPr>
          <p:nvPr/>
        </p:nvCxnSpPr>
        <p:spPr>
          <a:xfrm>
            <a:off x="1410173" y="6095834"/>
            <a:ext cx="53440" cy="583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234502" y="4934954"/>
            <a:ext cx="2490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entury Gothic" panose="020B0502020202020204" pitchFamily="34" charset="0"/>
              </a:rPr>
              <a:t>Then share the number 15 into the groups.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 smtClean="0">
                <a:latin typeface="Century Gothic" panose="020B0502020202020204" pitchFamily="34" charset="0"/>
              </a:rPr>
              <a:t>HINT: You should share one into each group at a time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357104" y="6555447"/>
            <a:ext cx="984080" cy="15321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4603749" y="6586076"/>
            <a:ext cx="984080" cy="15321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1493650" y="6045835"/>
            <a:ext cx="951099" cy="70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5784148" y="6555447"/>
            <a:ext cx="984080" cy="15321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1517023" y="5918798"/>
            <a:ext cx="2087934" cy="1017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102" idx="1"/>
          </p:cNvCxnSpPr>
          <p:nvPr/>
        </p:nvCxnSpPr>
        <p:spPr>
          <a:xfrm>
            <a:off x="1519481" y="5829444"/>
            <a:ext cx="3228383" cy="981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482849" y="5754221"/>
            <a:ext cx="4754463" cy="953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548012" y="4835577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1466484" y="5157442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34882" y="5161118"/>
            <a:ext cx="406281" cy="40628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444749" y="8244408"/>
            <a:ext cx="3623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entury Gothic" panose="020B0502020202020204" pitchFamily="34" charset="0"/>
              </a:rPr>
              <a:t>What ever number you have in each group at the end is your answer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Circles </a:t>
            </a:r>
            <a:r>
              <a:rPr lang="en-GB" sz="1100" dirty="0" smtClean="0"/>
              <a:t>WB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36583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51520"/>
            <a:ext cx="6516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Use your counters to find the answer to these dividing by 5 equations…</a:t>
            </a: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32656" y="3840138"/>
            <a:ext cx="2996952" cy="17399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38572" y="683568"/>
            <a:ext cx="2664296" cy="8617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5 </a:t>
            </a:r>
            <a:r>
              <a:rPr lang="en-GB" sz="3200" dirty="0">
                <a:latin typeface="Century Gothic" panose="020B0502020202020204" pitchFamily="34" charset="0"/>
              </a:rPr>
              <a:t>÷ </a:t>
            </a:r>
            <a:r>
              <a:rPr lang="en-GB" sz="3200" dirty="0" smtClean="0">
                <a:latin typeface="Century Gothic" panose="020B0502020202020204" pitchFamily="34" charset="0"/>
              </a:rPr>
              <a:t>5 </a:t>
            </a:r>
            <a:r>
              <a:rPr lang="en-GB" sz="3200" dirty="0">
                <a:latin typeface="Century Gothic" panose="020B0502020202020204" pitchFamily="34" charset="0"/>
              </a:rPr>
              <a:t>=</a:t>
            </a:r>
          </a:p>
          <a:p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3789040" y="683568"/>
            <a:ext cx="2664296" cy="8617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25 </a:t>
            </a:r>
            <a:r>
              <a:rPr lang="en-GB" sz="3200" dirty="0">
                <a:latin typeface="Century Gothic" panose="020B0502020202020204" pitchFamily="34" charset="0"/>
              </a:rPr>
              <a:t>÷ </a:t>
            </a:r>
            <a:r>
              <a:rPr lang="en-GB" sz="3200" dirty="0" smtClean="0">
                <a:latin typeface="Century Gothic" panose="020B0502020202020204" pitchFamily="34" charset="0"/>
              </a:rPr>
              <a:t>5 </a:t>
            </a:r>
            <a:r>
              <a:rPr lang="en-GB" sz="3200" dirty="0">
                <a:latin typeface="Century Gothic" panose="020B0502020202020204" pitchFamily="34" charset="0"/>
              </a:rPr>
              <a:t>=</a:t>
            </a:r>
          </a:p>
          <a:p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538572" y="1621139"/>
            <a:ext cx="2664296" cy="8617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15 </a:t>
            </a:r>
            <a:r>
              <a:rPr lang="en-GB" sz="3200" dirty="0">
                <a:latin typeface="Century Gothic" panose="020B0502020202020204" pitchFamily="34" charset="0"/>
              </a:rPr>
              <a:t>÷ </a:t>
            </a:r>
            <a:r>
              <a:rPr lang="en-GB" sz="3200" dirty="0" smtClean="0">
                <a:latin typeface="Century Gothic" panose="020B0502020202020204" pitchFamily="34" charset="0"/>
              </a:rPr>
              <a:t>5 </a:t>
            </a:r>
            <a:r>
              <a:rPr lang="en-GB" sz="3200" dirty="0">
                <a:latin typeface="Century Gothic" panose="020B0502020202020204" pitchFamily="34" charset="0"/>
              </a:rPr>
              <a:t>=</a:t>
            </a:r>
          </a:p>
          <a:p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3789040" y="1621139"/>
            <a:ext cx="2664296" cy="8617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20 </a:t>
            </a:r>
            <a:r>
              <a:rPr lang="en-GB" sz="3200" dirty="0">
                <a:latin typeface="Century Gothic" panose="020B0502020202020204" pitchFamily="34" charset="0"/>
              </a:rPr>
              <a:t>÷ </a:t>
            </a:r>
            <a:r>
              <a:rPr lang="en-GB" sz="3200" dirty="0" smtClean="0">
                <a:latin typeface="Century Gothic" panose="020B0502020202020204" pitchFamily="34" charset="0"/>
              </a:rPr>
              <a:t>5 </a:t>
            </a:r>
            <a:r>
              <a:rPr lang="en-GB" sz="3200" dirty="0">
                <a:latin typeface="Century Gothic" panose="020B0502020202020204" pitchFamily="34" charset="0"/>
              </a:rPr>
              <a:t>=</a:t>
            </a:r>
          </a:p>
          <a:p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38572" y="2550618"/>
            <a:ext cx="2664296" cy="8617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10 </a:t>
            </a:r>
            <a:r>
              <a:rPr lang="en-GB" sz="3200" dirty="0">
                <a:latin typeface="Century Gothic" panose="020B0502020202020204" pitchFamily="34" charset="0"/>
              </a:rPr>
              <a:t>÷ </a:t>
            </a:r>
            <a:r>
              <a:rPr lang="en-GB" sz="3200" dirty="0" smtClean="0">
                <a:latin typeface="Century Gothic" panose="020B0502020202020204" pitchFamily="34" charset="0"/>
              </a:rPr>
              <a:t>5 </a:t>
            </a:r>
            <a:r>
              <a:rPr lang="en-GB" sz="3200" dirty="0">
                <a:latin typeface="Century Gothic" panose="020B0502020202020204" pitchFamily="34" charset="0"/>
              </a:rPr>
              <a:t>=</a:t>
            </a:r>
          </a:p>
          <a:p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789040" y="2550618"/>
            <a:ext cx="2664296" cy="8617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30 </a:t>
            </a:r>
            <a:r>
              <a:rPr lang="en-GB" sz="3200" dirty="0">
                <a:latin typeface="Century Gothic" panose="020B0502020202020204" pitchFamily="34" charset="0"/>
              </a:rPr>
              <a:t>÷ </a:t>
            </a:r>
            <a:r>
              <a:rPr lang="en-GB" sz="3200" dirty="0" smtClean="0">
                <a:latin typeface="Century Gothic" panose="020B0502020202020204" pitchFamily="34" charset="0"/>
              </a:rPr>
              <a:t>5 </a:t>
            </a:r>
            <a:r>
              <a:rPr lang="en-GB" sz="3200" dirty="0">
                <a:latin typeface="Century Gothic" panose="020B0502020202020204" pitchFamily="34" charset="0"/>
              </a:rPr>
              <a:t>=</a:t>
            </a:r>
          </a:p>
          <a:p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622712" y="3855138"/>
            <a:ext cx="2996952" cy="17399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870720" y="5551424"/>
            <a:ext cx="2996952" cy="17399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25760" y="7306398"/>
            <a:ext cx="2996952" cy="17399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615816" y="7321398"/>
            <a:ext cx="2996952" cy="17399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3645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Y1 Maths </a:t>
            </a:r>
            <a:r>
              <a:rPr lang="en-GB" sz="1100" dirty="0" smtClean="0"/>
              <a:t>Circles </a:t>
            </a:r>
            <a:r>
              <a:rPr lang="en-GB" sz="1100" dirty="0" smtClean="0"/>
              <a:t>WB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July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07202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915</Words>
  <Application>Microsoft Office PowerPoint</Application>
  <PresentationFormat>On-screen Show (4:3)</PresentationFormat>
  <Paragraphs>176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Devey</dc:creator>
  <cp:lastModifiedBy>Chloe Devey</cp:lastModifiedBy>
  <cp:revision>137</cp:revision>
  <cp:lastPrinted>2019-09-04T07:02:26Z</cp:lastPrinted>
  <dcterms:created xsi:type="dcterms:W3CDTF">2019-03-11T21:35:04Z</dcterms:created>
  <dcterms:modified xsi:type="dcterms:W3CDTF">2020-06-29T14:36:13Z</dcterms:modified>
</cp:coreProperties>
</file>