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73" r:id="rId3"/>
    <p:sldId id="256" r:id="rId4"/>
    <p:sldId id="269" r:id="rId5"/>
    <p:sldId id="265" r:id="rId6"/>
    <p:sldId id="270" r:id="rId7"/>
    <p:sldId id="271" r:id="rId8"/>
    <p:sldId id="272" r:id="rId9"/>
    <p:sldId id="266" r:id="rId10"/>
    <p:sldId id="267" r:id="rId11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74" autoAdjust="0"/>
    <p:restoredTop sz="94364" autoAdjust="0"/>
  </p:normalViewPr>
  <p:slideViewPr>
    <p:cSldViewPr snapToGrid="0">
      <p:cViewPr>
        <p:scale>
          <a:sx n="50" d="100"/>
          <a:sy n="50" d="100"/>
        </p:scale>
        <p:origin x="23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00117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46348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78034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76741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187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498109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8679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238936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1607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53618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98373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AF491E-705B-43E8-B286-8F597BFFAA7C}" type="datetimeFigureOut">
              <a:rPr lang="en-GB" smtClean="0"/>
              <a:t>02/06/2020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3088E-5CF1-4300-BCD4-24AB1CD6C8F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996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92" y="0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1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know and complete fact families.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0" y="1132880"/>
            <a:ext cx="6857999" cy="4739759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1400" b="1" i="1" dirty="0" smtClean="0">
                <a:latin typeface="Century Gothic" panose="020B0502020202020204" pitchFamily="34" charset="0"/>
              </a:rPr>
              <a:t>Fact families </a:t>
            </a:r>
            <a:r>
              <a:rPr lang="en-GB" sz="1400" i="1" dirty="0" smtClean="0">
                <a:latin typeface="Century Gothic" panose="020B0502020202020204" pitchFamily="34" charset="0"/>
              </a:rPr>
              <a:t>are groups of equations that share the name numbers for the </a:t>
            </a:r>
            <a:r>
              <a:rPr lang="en-GB" sz="1400" b="1" i="1" dirty="0" smtClean="0">
                <a:latin typeface="Century Gothic" panose="020B0502020202020204" pitchFamily="34" charset="0"/>
              </a:rPr>
              <a:t>parts</a:t>
            </a:r>
            <a:r>
              <a:rPr lang="en-GB" sz="1400" i="1" dirty="0">
                <a:latin typeface="Century Gothic" panose="020B0502020202020204" pitchFamily="34" charset="0"/>
              </a:rPr>
              <a:t> </a:t>
            </a:r>
            <a:r>
              <a:rPr lang="en-GB" sz="1400" i="1" dirty="0" smtClean="0">
                <a:latin typeface="Century Gothic" panose="020B0502020202020204" pitchFamily="34" charset="0"/>
              </a:rPr>
              <a:t>and same number for the </a:t>
            </a:r>
            <a:r>
              <a:rPr lang="en-GB" sz="1400" b="1" i="1" dirty="0" smtClean="0">
                <a:latin typeface="Century Gothic" panose="020B0502020202020204" pitchFamily="34" charset="0"/>
              </a:rPr>
              <a:t>whole</a:t>
            </a:r>
            <a:r>
              <a:rPr lang="en-GB" sz="1400" i="1" dirty="0" smtClean="0">
                <a:latin typeface="Century Gothic" panose="020B0502020202020204" pitchFamily="34" charset="0"/>
              </a:rPr>
              <a:t>. They are usually made up of </a:t>
            </a:r>
            <a:r>
              <a:rPr lang="en-GB" sz="1400" b="1" i="1" dirty="0" smtClean="0">
                <a:latin typeface="Century Gothic" panose="020B0502020202020204" pitchFamily="34" charset="0"/>
              </a:rPr>
              <a:t>addition </a:t>
            </a:r>
            <a:r>
              <a:rPr lang="en-GB" sz="1400" i="1" dirty="0" smtClean="0">
                <a:latin typeface="Century Gothic" panose="020B0502020202020204" pitchFamily="34" charset="0"/>
              </a:rPr>
              <a:t>and </a:t>
            </a:r>
            <a:r>
              <a:rPr lang="en-GB" sz="1400" b="1" i="1" dirty="0" smtClean="0">
                <a:latin typeface="Century Gothic" panose="020B0502020202020204" pitchFamily="34" charset="0"/>
              </a:rPr>
              <a:t>subtraction </a:t>
            </a:r>
            <a:r>
              <a:rPr lang="en-GB" sz="1400" i="1" dirty="0" smtClean="0">
                <a:latin typeface="Century Gothic" panose="020B0502020202020204" pitchFamily="34" charset="0"/>
              </a:rPr>
              <a:t>equations. Watch this video to help you.</a:t>
            </a:r>
          </a:p>
          <a:p>
            <a:pPr algn="ctr"/>
            <a:endParaRPr lang="en-GB" sz="14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400" b="1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4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400" b="1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400" b="1" i="1" dirty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pPr algn="ctr"/>
            <a:endParaRPr lang="en-GB" sz="1400" b="1" i="1" dirty="0" smtClean="0">
              <a:solidFill>
                <a:srgbClr val="FF0000"/>
              </a:solidFill>
              <a:latin typeface="Century Gothic" panose="020B0502020202020204" pitchFamily="34" charset="0"/>
            </a:endParaRPr>
          </a:p>
          <a:p>
            <a:r>
              <a:rPr lang="en-GB" sz="1400" i="1" dirty="0" smtClean="0">
                <a:latin typeface="Century Gothic" panose="020B0502020202020204" pitchFamily="34" charset="0"/>
              </a:rPr>
              <a:t>e.g.: Here is some fruit. I have got some apples and pears. Complete the part-part whole model and write the four equations it </a:t>
            </a:r>
            <a:r>
              <a:rPr lang="en-GB" sz="1400" b="1" i="1" dirty="0" smtClean="0">
                <a:latin typeface="Century Gothic" panose="020B0502020202020204" pitchFamily="34" charset="0"/>
              </a:rPr>
              <a:t>represents</a:t>
            </a:r>
            <a:r>
              <a:rPr lang="en-GB" sz="1400" i="1" dirty="0" smtClean="0">
                <a:latin typeface="Century Gothic" panose="020B0502020202020204" pitchFamily="34" charset="0"/>
              </a:rPr>
              <a:t>.</a:t>
            </a:r>
          </a:p>
          <a:p>
            <a:endParaRPr lang="en-GB" sz="1400" i="1" dirty="0">
              <a:latin typeface="Century Gothic" panose="020B0502020202020204" pitchFamily="34" charset="0"/>
            </a:endParaRPr>
          </a:p>
          <a:p>
            <a:endParaRPr lang="en-GB" sz="1400" i="1" dirty="0" smtClean="0">
              <a:latin typeface="Century Gothic" panose="020B0502020202020204" pitchFamily="34" charset="0"/>
            </a:endParaRPr>
          </a:p>
          <a:p>
            <a:endParaRPr lang="en-GB" sz="1400" i="1" dirty="0">
              <a:latin typeface="Century Gothic" panose="020B0502020202020204" pitchFamily="34" charset="0"/>
            </a:endParaRPr>
          </a:p>
          <a:p>
            <a:endParaRPr lang="en-GB" sz="1400" i="1" dirty="0" smtClean="0">
              <a:latin typeface="Century Gothic" panose="020B0502020202020204" pitchFamily="34" charset="0"/>
            </a:endParaRPr>
          </a:p>
          <a:p>
            <a:endParaRPr lang="en-GB" sz="1400" i="1" dirty="0">
              <a:latin typeface="Century Gothic" panose="020B0502020202020204" pitchFamily="34" charset="0"/>
            </a:endParaRPr>
          </a:p>
          <a:p>
            <a:endParaRPr lang="en-GB" sz="1400" i="1" dirty="0">
              <a:latin typeface="Century Gothic" panose="020B0502020202020204" pitchFamily="34" charset="0"/>
            </a:endParaRPr>
          </a:p>
          <a:p>
            <a:r>
              <a:rPr lang="en-GB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r>
              <a:rPr lang="en-GB" sz="1600" b="1" i="1" dirty="0" smtClean="0">
                <a:latin typeface="Century Gothic" panose="020B0502020202020204" pitchFamily="34" charset="0"/>
              </a:rPr>
              <a:t> + </a:t>
            </a:r>
            <a:r>
              <a:rPr lang="en-GB" sz="16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r>
              <a:rPr lang="en-GB" sz="1600" b="1" i="1" dirty="0" smtClean="0">
                <a:latin typeface="Century Gothic" panose="020B0502020202020204" pitchFamily="34" charset="0"/>
              </a:rPr>
              <a:t> = 18</a:t>
            </a:r>
          </a:p>
          <a:p>
            <a:r>
              <a:rPr lang="en-GB" sz="16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r>
              <a:rPr lang="en-GB" sz="1600" b="1" i="1" dirty="0" smtClean="0">
                <a:latin typeface="Century Gothic" panose="020B0502020202020204" pitchFamily="34" charset="0"/>
              </a:rPr>
              <a:t> + </a:t>
            </a:r>
            <a:r>
              <a:rPr lang="en-GB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r>
              <a:rPr lang="en-GB" sz="1600" b="1" i="1" dirty="0" smtClean="0">
                <a:latin typeface="Century Gothic" panose="020B0502020202020204" pitchFamily="34" charset="0"/>
              </a:rPr>
              <a:t> = 18</a:t>
            </a:r>
          </a:p>
          <a:p>
            <a:r>
              <a:rPr lang="en-GB" sz="1600" b="1" i="1" dirty="0" smtClean="0">
                <a:latin typeface="Century Gothic" panose="020B0502020202020204" pitchFamily="34" charset="0"/>
              </a:rPr>
              <a:t>18 – </a:t>
            </a:r>
            <a:r>
              <a:rPr lang="en-GB" sz="16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r>
              <a:rPr lang="en-GB" sz="1600" b="1" i="1" dirty="0" smtClean="0">
                <a:latin typeface="Century Gothic" panose="020B0502020202020204" pitchFamily="34" charset="0"/>
              </a:rPr>
              <a:t> = </a:t>
            </a:r>
            <a:r>
              <a:rPr lang="en-GB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</a:p>
          <a:p>
            <a:r>
              <a:rPr lang="en-GB" sz="1600" b="1" i="1" dirty="0" smtClean="0">
                <a:latin typeface="Century Gothic" panose="020B0502020202020204" pitchFamily="34" charset="0"/>
              </a:rPr>
              <a:t>18 – </a:t>
            </a:r>
            <a:r>
              <a:rPr lang="en-GB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r>
              <a:rPr lang="en-GB" sz="1600" b="1" i="1" dirty="0" smtClean="0">
                <a:latin typeface="Century Gothic" panose="020B0502020202020204" pitchFamily="34" charset="0"/>
              </a:rPr>
              <a:t> = </a:t>
            </a:r>
            <a:r>
              <a:rPr lang="en-GB" sz="16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2100" y="2026873"/>
            <a:ext cx="4457700" cy="886474"/>
          </a:xfrm>
          <a:prstGeom prst="rect">
            <a:avLst/>
          </a:prstGeom>
        </p:spPr>
      </p:pic>
      <p:pic>
        <p:nvPicPr>
          <p:cNvPr id="7170" name="Picture 2" descr="https://api.qr-code-generator.com/v1/create?access-token=EBephxedmZHs9OWzR2Kbv-125ifulLI1LemyW4NO2hwWifAzpHadEVcOq-OkFtNz&amp;qr_code_pattern=rounded-2&amp;frame_name=no-frame&amp;qr_code_text=https%3A%2F%2Fwww.youtube.com%2Fwatch%3Fv%3DaK3FKEZJKec&amp;frame_text=Scan+me&amp;frame_icon_name=mobile&amp;frame_color=%23000000&amp;background_color=%23FFFFFF&amp;foreground_color=%23000000&amp;qr_code_logo=&amp;marker_left_template=version1&amp;marker_right_template=version1&amp;marker_bottom_template=version1&amp;image_format=PNG&amp;image_width=17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2874" y="1833750"/>
            <a:ext cx="1254126" cy="12541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2140" y="3571459"/>
            <a:ext cx="2270720" cy="1070907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3750940" y="4321433"/>
            <a:ext cx="787400" cy="641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chemeClr val="tx1"/>
                </a:solidFill>
              </a:rPr>
              <a:t>18</a:t>
            </a:r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5042519" y="3892392"/>
            <a:ext cx="787400" cy="641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800" dirty="0" smtClean="0">
                <a:solidFill>
                  <a:srgbClr val="FF0000"/>
                </a:solidFill>
              </a:rPr>
              <a:t>8</a:t>
            </a:r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042519" y="4846082"/>
            <a:ext cx="787400" cy="641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400" dirty="0" smtClean="0">
                <a:solidFill>
                  <a:srgbClr val="00B050"/>
                </a:solidFill>
              </a:rPr>
              <a:t>10</a:t>
            </a:r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17" name="Straight Connector 16"/>
          <p:cNvCxnSpPr>
            <a:stCxn id="15" idx="1"/>
          </p:cNvCxnSpPr>
          <p:nvPr/>
        </p:nvCxnSpPr>
        <p:spPr>
          <a:xfrm flipH="1">
            <a:off x="4538340" y="4213325"/>
            <a:ext cx="504179" cy="429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 flipV="1">
            <a:off x="4538340" y="4737974"/>
            <a:ext cx="504180" cy="456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1744339" y="4718893"/>
            <a:ext cx="1553221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600" b="1" i="1" dirty="0" smtClean="0">
                <a:latin typeface="Century Gothic" panose="020B0502020202020204" pitchFamily="34" charset="0"/>
              </a:rPr>
              <a:t>18 = </a:t>
            </a:r>
            <a:r>
              <a:rPr lang="en-GB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r>
              <a:rPr lang="en-GB" sz="1600" b="1" i="1" dirty="0" smtClean="0">
                <a:latin typeface="Century Gothic" panose="020B0502020202020204" pitchFamily="34" charset="0"/>
              </a:rPr>
              <a:t> </a:t>
            </a:r>
            <a:r>
              <a:rPr lang="en-GB" sz="1600" b="1" i="1" dirty="0">
                <a:latin typeface="Century Gothic" panose="020B0502020202020204" pitchFamily="34" charset="0"/>
              </a:rPr>
              <a:t>+ </a:t>
            </a:r>
            <a:r>
              <a:rPr lang="en-GB" sz="16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endParaRPr lang="en-GB" sz="1600" b="1" i="1" dirty="0" smtClean="0">
              <a:latin typeface="Century Gothic" panose="020B0502020202020204" pitchFamily="34" charset="0"/>
            </a:endParaRPr>
          </a:p>
          <a:p>
            <a:r>
              <a:rPr lang="en-GB" sz="1600" b="1" i="1" dirty="0" smtClean="0">
                <a:latin typeface="Century Gothic" panose="020B0502020202020204" pitchFamily="34" charset="0"/>
              </a:rPr>
              <a:t>18 = </a:t>
            </a:r>
            <a:r>
              <a:rPr lang="en-GB" sz="16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r>
              <a:rPr lang="en-GB" sz="1600" b="1" i="1" dirty="0" smtClean="0">
                <a:latin typeface="Century Gothic" panose="020B0502020202020204" pitchFamily="34" charset="0"/>
              </a:rPr>
              <a:t> </a:t>
            </a:r>
            <a:r>
              <a:rPr lang="en-GB" sz="1600" b="1" i="1" dirty="0">
                <a:latin typeface="Century Gothic" panose="020B0502020202020204" pitchFamily="34" charset="0"/>
              </a:rPr>
              <a:t>+ </a:t>
            </a:r>
            <a:r>
              <a:rPr lang="en-GB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endParaRPr lang="en-GB" sz="1600" b="1" i="1" dirty="0">
              <a:latin typeface="Century Gothic" panose="020B0502020202020204" pitchFamily="34" charset="0"/>
            </a:endParaRPr>
          </a:p>
          <a:p>
            <a:r>
              <a:rPr lang="en-GB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r>
              <a:rPr lang="en-GB" sz="1600" b="1" i="1" dirty="0" smtClean="0">
                <a:latin typeface="Century Gothic" panose="020B0502020202020204" pitchFamily="34" charset="0"/>
              </a:rPr>
              <a:t> = 18 </a:t>
            </a:r>
            <a:r>
              <a:rPr lang="en-GB" sz="1600" b="1" i="1" dirty="0">
                <a:latin typeface="Century Gothic" panose="020B0502020202020204" pitchFamily="34" charset="0"/>
              </a:rPr>
              <a:t>– </a:t>
            </a:r>
            <a:r>
              <a:rPr lang="en-GB" sz="1600" b="1" i="1" dirty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r>
              <a:rPr lang="en-GB" sz="1600" b="1" i="1" dirty="0">
                <a:latin typeface="Century Gothic" panose="020B0502020202020204" pitchFamily="34" charset="0"/>
              </a:rPr>
              <a:t> </a:t>
            </a:r>
            <a:endParaRPr lang="en-GB" sz="1600" b="1" i="1" dirty="0" smtClean="0">
              <a:latin typeface="Century Gothic" panose="020B0502020202020204" pitchFamily="34" charset="0"/>
            </a:endParaRPr>
          </a:p>
          <a:p>
            <a:r>
              <a:rPr lang="en-GB" sz="1600" b="1" i="1" dirty="0" smtClean="0">
                <a:solidFill>
                  <a:srgbClr val="00B050"/>
                </a:solidFill>
                <a:latin typeface="Century Gothic" panose="020B0502020202020204" pitchFamily="34" charset="0"/>
              </a:rPr>
              <a:t>10</a:t>
            </a:r>
            <a:r>
              <a:rPr lang="en-GB" sz="1600" b="1" i="1" dirty="0" smtClean="0">
                <a:latin typeface="Century Gothic" panose="020B0502020202020204" pitchFamily="34" charset="0"/>
              </a:rPr>
              <a:t> = 18 </a:t>
            </a:r>
            <a:r>
              <a:rPr lang="en-GB" sz="1600" b="1" i="1" dirty="0">
                <a:latin typeface="Century Gothic" panose="020B0502020202020204" pitchFamily="34" charset="0"/>
              </a:rPr>
              <a:t>– </a:t>
            </a:r>
            <a:r>
              <a:rPr lang="en-GB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8</a:t>
            </a:r>
            <a:endParaRPr lang="en-GB" sz="1600" b="1" i="1" dirty="0">
              <a:solidFill>
                <a:srgbClr val="00B05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1" name="Pictur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93750" y="6530751"/>
            <a:ext cx="2851150" cy="1267178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0" y="5942344"/>
            <a:ext cx="685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Complete the part-part whole model for this representation and write your eight equations. </a:t>
            </a:r>
            <a:endParaRPr lang="en-GB" sz="1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4144640" y="6785841"/>
            <a:ext cx="787400" cy="641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5436219" y="6356800"/>
            <a:ext cx="787400" cy="641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5436219" y="7310490"/>
            <a:ext cx="787400" cy="641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27" name="Straight Connector 26"/>
          <p:cNvCxnSpPr>
            <a:stCxn id="25" idx="1"/>
          </p:cNvCxnSpPr>
          <p:nvPr/>
        </p:nvCxnSpPr>
        <p:spPr>
          <a:xfrm flipH="1">
            <a:off x="4932040" y="6677733"/>
            <a:ext cx="504179" cy="429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 flipV="1">
            <a:off x="4932040" y="7202382"/>
            <a:ext cx="504180" cy="456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317657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1"/>
          <p:cNvGrpSpPr>
            <a:grpSpLocks/>
          </p:cNvGrpSpPr>
          <p:nvPr/>
        </p:nvGrpSpPr>
        <p:grpSpPr bwMode="auto">
          <a:xfrm>
            <a:off x="26192" y="1143000"/>
            <a:ext cx="6831808" cy="8763000"/>
            <a:chOff x="106763775" y="105192150"/>
            <a:chExt cx="6256398" cy="9243145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63775" y="105192150"/>
              <a:ext cx="6169687" cy="5464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643"/>
            <a:stretch>
              <a:fillRect/>
            </a:stretch>
          </p:blipFill>
          <p:spPr bwMode="auto">
            <a:xfrm>
              <a:off x="106850486" y="110789633"/>
              <a:ext cx="6169687" cy="1822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1" name="Text Box 4"/>
            <p:cNvSpPr txBox="1">
              <a:spLocks noChangeArrowheads="1"/>
            </p:cNvSpPr>
            <p:nvPr/>
          </p:nvSpPr>
          <p:spPr bwMode="auto">
            <a:xfrm>
              <a:off x="106937503" y="110854082"/>
              <a:ext cx="318231" cy="3783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8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643"/>
            <a:stretch>
              <a:fillRect/>
            </a:stretch>
          </p:blipFill>
          <p:spPr bwMode="auto">
            <a:xfrm>
              <a:off x="106850486" y="112612464"/>
              <a:ext cx="6169687" cy="1822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13" name="Text Box 6"/>
            <p:cNvSpPr txBox="1">
              <a:spLocks noChangeArrowheads="1"/>
            </p:cNvSpPr>
            <p:nvPr/>
          </p:nvSpPr>
          <p:spPr bwMode="auto">
            <a:xfrm>
              <a:off x="106850486" y="105258917"/>
              <a:ext cx="318231" cy="3783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5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4" name="Text Box 7"/>
            <p:cNvSpPr txBox="1">
              <a:spLocks noChangeArrowheads="1"/>
            </p:cNvSpPr>
            <p:nvPr/>
          </p:nvSpPr>
          <p:spPr bwMode="auto">
            <a:xfrm>
              <a:off x="106864715" y="107179330"/>
              <a:ext cx="318231" cy="3783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6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5" name="Text Box 8"/>
            <p:cNvSpPr txBox="1">
              <a:spLocks noChangeArrowheads="1"/>
            </p:cNvSpPr>
            <p:nvPr/>
          </p:nvSpPr>
          <p:spPr bwMode="auto">
            <a:xfrm>
              <a:off x="106864715" y="109001744"/>
              <a:ext cx="318231" cy="3783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7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6" name="Text Box 9"/>
            <p:cNvSpPr txBox="1">
              <a:spLocks noChangeArrowheads="1"/>
            </p:cNvSpPr>
            <p:nvPr/>
          </p:nvSpPr>
          <p:spPr bwMode="auto">
            <a:xfrm>
              <a:off x="106937503" y="112686516"/>
              <a:ext cx="318231" cy="3783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9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17" name="Rectangle 10"/>
            <p:cNvSpPr>
              <a:spLocks noChangeArrowheads="1"/>
            </p:cNvSpPr>
            <p:nvPr/>
          </p:nvSpPr>
          <p:spPr bwMode="auto">
            <a:xfrm>
              <a:off x="107380544" y="112686516"/>
              <a:ext cx="1475979" cy="47767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8" name="Rectangle 11"/>
            <p:cNvSpPr>
              <a:spLocks noChangeArrowheads="1"/>
            </p:cNvSpPr>
            <p:nvPr/>
          </p:nvSpPr>
          <p:spPr bwMode="auto">
            <a:xfrm>
              <a:off x="107380544" y="110854082"/>
              <a:ext cx="1475979" cy="47767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19" name="Rectangle 12"/>
            <p:cNvSpPr>
              <a:spLocks noChangeArrowheads="1"/>
            </p:cNvSpPr>
            <p:nvPr/>
          </p:nvSpPr>
          <p:spPr bwMode="auto">
            <a:xfrm>
              <a:off x="107323394" y="109001744"/>
              <a:ext cx="1475979" cy="47767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0" name="Rectangle 13"/>
            <p:cNvSpPr>
              <a:spLocks noChangeArrowheads="1"/>
            </p:cNvSpPr>
            <p:nvPr/>
          </p:nvSpPr>
          <p:spPr bwMode="auto">
            <a:xfrm>
              <a:off x="107323394" y="107179330"/>
              <a:ext cx="1475979" cy="47767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21" name="Rectangle 14"/>
            <p:cNvSpPr>
              <a:spLocks noChangeArrowheads="1"/>
            </p:cNvSpPr>
            <p:nvPr/>
          </p:nvSpPr>
          <p:spPr bwMode="auto">
            <a:xfrm>
              <a:off x="107255734" y="105258917"/>
              <a:ext cx="1475979" cy="47767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28" name="Rectangle 27"/>
          <p:cNvSpPr/>
          <p:nvPr/>
        </p:nvSpPr>
        <p:spPr>
          <a:xfrm>
            <a:off x="541041" y="1206299"/>
            <a:ext cx="1656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½ of </a:t>
            </a:r>
            <a:r>
              <a:rPr lang="en-GB" sz="2400" dirty="0" smtClean="0">
                <a:latin typeface="Century Gothic" panose="020B0502020202020204" pitchFamily="34" charset="0"/>
              </a:rPr>
              <a:t>10 </a:t>
            </a:r>
            <a:r>
              <a:rPr lang="en-GB" sz="2400" dirty="0" smtClean="0">
                <a:latin typeface="Century Gothic" panose="020B0502020202020204" pitchFamily="34" charset="0"/>
              </a:rPr>
              <a:t>=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541040" y="2974101"/>
            <a:ext cx="1656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1/3 of 9 =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54977" y="8154898"/>
            <a:ext cx="15648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40 – 5 =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563397" y="6494395"/>
            <a:ext cx="1656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40 </a:t>
            </a:r>
            <a:r>
              <a:rPr lang="en-GB" sz="2400" dirty="0"/>
              <a:t>÷  </a:t>
            </a:r>
            <a:r>
              <a:rPr lang="en-GB" sz="2400" dirty="0">
                <a:latin typeface="Century Gothic" panose="020B0502020202020204" pitchFamily="34" charset="0"/>
              </a:rPr>
              <a:t>4</a:t>
            </a:r>
            <a:r>
              <a:rPr lang="en-GB" sz="2400" dirty="0" smtClean="0">
                <a:latin typeface="Century Gothic" panose="020B0502020202020204" pitchFamily="34" charset="0"/>
              </a:rPr>
              <a:t> </a:t>
            </a:r>
            <a:r>
              <a:rPr lang="en-GB" sz="2400" dirty="0">
                <a:latin typeface="Century Gothic" panose="020B0502020202020204" pitchFamily="34" charset="0"/>
              </a:rPr>
              <a:t>=</a:t>
            </a:r>
          </a:p>
        </p:txBody>
      </p:sp>
      <p:sp>
        <p:nvSpPr>
          <p:cNvPr id="32" name="Rectangle 31"/>
          <p:cNvSpPr/>
          <p:nvPr/>
        </p:nvSpPr>
        <p:spPr>
          <a:xfrm>
            <a:off x="594139" y="4762317"/>
            <a:ext cx="1656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15 </a:t>
            </a:r>
            <a:r>
              <a:rPr lang="en-GB" sz="2400" dirty="0"/>
              <a:t>÷ </a:t>
            </a:r>
            <a:r>
              <a:rPr lang="en-GB" sz="2400" dirty="0" smtClean="0"/>
              <a:t> </a:t>
            </a:r>
            <a:r>
              <a:rPr lang="en-GB" sz="2400" dirty="0">
                <a:latin typeface="Century Gothic" panose="020B0502020202020204" pitchFamily="34" charset="0"/>
              </a:rPr>
              <a:t>5</a:t>
            </a:r>
            <a:r>
              <a:rPr lang="en-GB" sz="2400" dirty="0" smtClean="0">
                <a:latin typeface="Century Gothic" panose="020B0502020202020204" pitchFamily="34" charset="0"/>
              </a:rPr>
              <a:t> </a:t>
            </a:r>
            <a:r>
              <a:rPr lang="en-GB" sz="2400" dirty="0" smtClean="0">
                <a:latin typeface="Century Gothic" panose="020B0502020202020204" pitchFamily="34" charset="0"/>
              </a:rPr>
              <a:t>=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-11907" y="19348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5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answer mixed arithmetic questions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46848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6192" y="0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1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know and complete fact families.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52514" y="1745136"/>
            <a:ext cx="395288" cy="719778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12095" y="2315856"/>
            <a:ext cx="395288" cy="719778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2101" y="1526061"/>
            <a:ext cx="395288" cy="719778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6026" y="2315856"/>
            <a:ext cx="395288" cy="719778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1" y="1526061"/>
            <a:ext cx="395288" cy="719778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0251" y="2302209"/>
            <a:ext cx="395288" cy="719778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81263" y="1499547"/>
            <a:ext cx="395288" cy="719778"/>
          </a:xfrm>
          <a:prstGeom prst="rect">
            <a:avLst/>
          </a:prstGeom>
        </p:spPr>
      </p:pic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52489" y="2464914"/>
            <a:ext cx="581025" cy="551229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1489" y="3037679"/>
            <a:ext cx="581025" cy="551229"/>
          </a:xfrm>
          <a:prstGeom prst="rect">
            <a:avLst/>
          </a:prstGeom>
        </p:spPr>
      </p:pic>
      <p:pic>
        <p:nvPicPr>
          <p:cNvPr id="35" name="Picture 3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5030" y="2400130"/>
            <a:ext cx="581025" cy="551229"/>
          </a:xfrm>
          <a:prstGeom prst="rect">
            <a:avLst/>
          </a:prstGeom>
        </p:spPr>
      </p:pic>
      <p:pic>
        <p:nvPicPr>
          <p:cNvPr id="36" name="Picture 3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1236" y="1761285"/>
            <a:ext cx="581025" cy="551229"/>
          </a:xfrm>
          <a:prstGeom prst="rect">
            <a:avLst/>
          </a:prstGeom>
        </p:spPr>
      </p:pic>
      <p:pic>
        <p:nvPicPr>
          <p:cNvPr id="37" name="Picture 3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27273" y="2356806"/>
            <a:ext cx="581025" cy="551229"/>
          </a:xfrm>
          <a:prstGeom prst="rect">
            <a:avLst/>
          </a:prstGeom>
        </p:spPr>
      </p:pic>
      <p:pic>
        <p:nvPicPr>
          <p:cNvPr id="38" name="Picture 3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89436" y="3058120"/>
            <a:ext cx="581025" cy="551229"/>
          </a:xfrm>
          <a:prstGeom prst="rect">
            <a:avLst/>
          </a:prstGeom>
        </p:spPr>
      </p:pic>
      <p:pic>
        <p:nvPicPr>
          <p:cNvPr id="39" name="Picture 3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57389" y="3058120"/>
            <a:ext cx="581025" cy="551229"/>
          </a:xfrm>
          <a:prstGeom prst="rect">
            <a:avLst/>
          </a:prstGeom>
        </p:spPr>
      </p:pic>
      <p:pic>
        <p:nvPicPr>
          <p:cNvPr id="40" name="Picture 3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1762" y="3053293"/>
            <a:ext cx="581025" cy="551229"/>
          </a:xfrm>
          <a:prstGeom prst="rect">
            <a:avLst/>
          </a:prstGeom>
        </p:spPr>
      </p:pic>
      <p:sp>
        <p:nvSpPr>
          <p:cNvPr id="41" name="Rectangle 40"/>
          <p:cNvSpPr/>
          <p:nvPr/>
        </p:nvSpPr>
        <p:spPr>
          <a:xfrm>
            <a:off x="4084635" y="2143981"/>
            <a:ext cx="787400" cy="641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376214" y="1714940"/>
            <a:ext cx="787400" cy="641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800" dirty="0">
              <a:solidFill>
                <a:srgbClr val="FF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5376214" y="2668630"/>
            <a:ext cx="787400" cy="64186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2400" dirty="0">
              <a:solidFill>
                <a:srgbClr val="00B050"/>
              </a:solidFill>
            </a:endParaRPr>
          </a:p>
        </p:txBody>
      </p:sp>
      <p:cxnSp>
        <p:nvCxnSpPr>
          <p:cNvPr id="44" name="Straight Connector 43"/>
          <p:cNvCxnSpPr>
            <a:stCxn id="42" idx="1"/>
          </p:cNvCxnSpPr>
          <p:nvPr/>
        </p:nvCxnSpPr>
        <p:spPr>
          <a:xfrm flipH="1">
            <a:off x="4872035" y="2035873"/>
            <a:ext cx="504179" cy="42904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 flipV="1">
            <a:off x="4872035" y="2560522"/>
            <a:ext cx="504180" cy="45666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TextBox 45"/>
          <p:cNvSpPr txBox="1"/>
          <p:nvPr/>
        </p:nvSpPr>
        <p:spPr>
          <a:xfrm>
            <a:off x="79298" y="1064129"/>
            <a:ext cx="685799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Complete the part-part whole model for this representation and write your eight equations. </a:t>
            </a:r>
            <a:endParaRPr lang="en-GB" sz="1400" dirty="0">
              <a:solidFill>
                <a:srgbClr val="0070C0"/>
              </a:solidFill>
              <a:latin typeface="Century Gothic" panose="020B0502020202020204" pitchFamily="34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45258" y="4373979"/>
            <a:ext cx="4105274" cy="5265213"/>
          </a:xfrm>
          <a:prstGeom prst="rect">
            <a:avLst/>
          </a:prstGeom>
          <a:ln>
            <a:solidFill>
              <a:srgbClr val="7030A0"/>
            </a:solidFill>
          </a:ln>
        </p:spPr>
      </p:pic>
    </p:spTree>
    <p:extLst>
      <p:ext uri="{BB962C8B-B14F-4D97-AF65-F5344CB8AC3E}">
        <p14:creationId xmlns:p14="http://schemas.microsoft.com/office/powerpoint/2010/main" val="1763232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/>
          <p:cNvSpPr txBox="1"/>
          <p:nvPr/>
        </p:nvSpPr>
        <p:spPr>
          <a:xfrm>
            <a:off x="26192" y="0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2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answer inverse equations (addition)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78978" y="972342"/>
            <a:ext cx="6706596" cy="3180558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Sometimes in our equations the </a:t>
            </a:r>
            <a:r>
              <a:rPr kumimoji="0" lang="en-GB" altLang="en-US" sz="1600" b="1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missing number </a:t>
            </a: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isn’t always after</a:t>
            </a:r>
            <a:r>
              <a:rPr kumimoji="0" lang="en-GB" altLang="en-US" sz="1600" b="0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 the equals sign. If the missing number is </a:t>
            </a:r>
            <a:r>
              <a:rPr kumimoji="0" lang="en-GB" altLang="en-US" sz="1600" b="1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first</a:t>
            </a:r>
            <a:r>
              <a:rPr kumimoji="0" lang="en-GB" altLang="en-US" sz="1600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 or</a:t>
            </a:r>
            <a:r>
              <a:rPr kumimoji="0" lang="en-GB" altLang="en-US" sz="1600" b="0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 in the </a:t>
            </a:r>
            <a:r>
              <a:rPr kumimoji="0" lang="en-GB" altLang="en-US" sz="1600" b="1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middle</a:t>
            </a:r>
            <a:r>
              <a:rPr kumimoji="0" lang="en-GB" altLang="en-US" sz="1600" b="0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 and its an </a:t>
            </a:r>
            <a:r>
              <a:rPr kumimoji="0" lang="en-GB" altLang="en-US" sz="1600" b="1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addition</a:t>
            </a:r>
            <a:r>
              <a:rPr kumimoji="0" lang="en-GB" altLang="en-US" sz="1600" b="0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 of the equation, we have to tweak it a little, and change our equation to help us find the answer.</a:t>
            </a:r>
            <a:endParaRPr kumimoji="0" lang="en-GB" altLang="en-US" sz="1600" b="0" i="1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If the missing part is </a:t>
            </a:r>
            <a:r>
              <a:rPr kumimoji="0" lang="en-GB" alt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first</a:t>
            </a: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, put it in </a:t>
            </a:r>
            <a:r>
              <a:rPr kumimoji="0" lang="en-GB" alt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reverse</a:t>
            </a: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6 + </a:t>
            </a:r>
            <a:r>
              <a:rPr kumimoji="0" lang="en-GB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__</a:t>
            </a:r>
            <a:r>
              <a:rPr kumimoji="0" lang="en-GB" alt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 = 10			10 - 6 = </a:t>
            </a:r>
            <a:r>
              <a:rPr kumimoji="0" lang="en-GB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__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800" b="1" i="0" u="none" strike="noStrike" cap="none" normalizeH="0" baseline="0" dirty="0" smtClean="0">
              <a:ln>
                <a:noFill/>
              </a:ln>
              <a:solidFill>
                <a:srgbClr val="FF000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2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__</a:t>
            </a:r>
            <a:r>
              <a:rPr kumimoji="0" lang="en-GB" altLang="en-US" sz="1800" b="1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 + 6 = 10			10 - 6 = </a:t>
            </a:r>
            <a:r>
              <a:rPr kumimoji="0" lang="en-GB" altLang="en-US" sz="1800" b="1" i="0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__</a:t>
            </a: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24475" y="3093442"/>
            <a:ext cx="450850" cy="439738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10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6038850" y="2785467"/>
            <a:ext cx="450850" cy="439738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6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Rectangle 5"/>
          <p:cNvSpPr>
            <a:spLocks noChangeArrowheads="1"/>
          </p:cNvSpPr>
          <p:nvPr/>
        </p:nvSpPr>
        <p:spPr bwMode="auto">
          <a:xfrm>
            <a:off x="6038850" y="3390305"/>
            <a:ext cx="450850" cy="43815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4" name="Freeform 6"/>
          <p:cNvSpPr>
            <a:spLocks/>
          </p:cNvSpPr>
          <p:nvPr/>
        </p:nvSpPr>
        <p:spPr bwMode="auto">
          <a:xfrm>
            <a:off x="952500" y="3244255"/>
            <a:ext cx="3165475" cy="365125"/>
          </a:xfrm>
          <a:custGeom>
            <a:avLst/>
            <a:gdLst>
              <a:gd name="T0" fmla="*/ 0 w 2536426"/>
              <a:gd name="T1" fmla="*/ 382858 h 430698"/>
              <a:gd name="T2" fmla="*/ 66675 w 2536426"/>
              <a:gd name="T3" fmla="*/ 344758 h 430698"/>
              <a:gd name="T4" fmla="*/ 104775 w 2536426"/>
              <a:gd name="T5" fmla="*/ 316183 h 430698"/>
              <a:gd name="T6" fmla="*/ 133350 w 2536426"/>
              <a:gd name="T7" fmla="*/ 306658 h 430698"/>
              <a:gd name="T8" fmla="*/ 171450 w 2536426"/>
              <a:gd name="T9" fmla="*/ 287608 h 430698"/>
              <a:gd name="T10" fmla="*/ 247650 w 2536426"/>
              <a:gd name="T11" fmla="*/ 239983 h 430698"/>
              <a:gd name="T12" fmla="*/ 314325 w 2536426"/>
              <a:gd name="T13" fmla="*/ 220933 h 430698"/>
              <a:gd name="T14" fmla="*/ 342900 w 2536426"/>
              <a:gd name="T15" fmla="*/ 211408 h 430698"/>
              <a:gd name="T16" fmla="*/ 371475 w 2536426"/>
              <a:gd name="T17" fmla="*/ 192358 h 430698"/>
              <a:gd name="T18" fmla="*/ 409575 w 2536426"/>
              <a:gd name="T19" fmla="*/ 182833 h 430698"/>
              <a:gd name="T20" fmla="*/ 438150 w 2536426"/>
              <a:gd name="T21" fmla="*/ 173308 h 430698"/>
              <a:gd name="T22" fmla="*/ 476250 w 2536426"/>
              <a:gd name="T23" fmla="*/ 154258 h 430698"/>
              <a:gd name="T24" fmla="*/ 552450 w 2536426"/>
              <a:gd name="T25" fmla="*/ 135208 h 430698"/>
              <a:gd name="T26" fmla="*/ 628650 w 2536426"/>
              <a:gd name="T27" fmla="*/ 125683 h 430698"/>
              <a:gd name="T28" fmla="*/ 666750 w 2536426"/>
              <a:gd name="T29" fmla="*/ 116158 h 430698"/>
              <a:gd name="T30" fmla="*/ 800100 w 2536426"/>
              <a:gd name="T31" fmla="*/ 97108 h 430698"/>
              <a:gd name="T32" fmla="*/ 866775 w 2536426"/>
              <a:gd name="T33" fmla="*/ 87583 h 430698"/>
              <a:gd name="T34" fmla="*/ 1638300 w 2536426"/>
              <a:gd name="T35" fmla="*/ 87583 h 430698"/>
              <a:gd name="T36" fmla="*/ 1762125 w 2536426"/>
              <a:gd name="T37" fmla="*/ 97108 h 430698"/>
              <a:gd name="T38" fmla="*/ 1790700 w 2536426"/>
              <a:gd name="T39" fmla="*/ 106633 h 430698"/>
              <a:gd name="T40" fmla="*/ 1828800 w 2536426"/>
              <a:gd name="T41" fmla="*/ 125683 h 430698"/>
              <a:gd name="T42" fmla="*/ 1866900 w 2536426"/>
              <a:gd name="T43" fmla="*/ 135208 h 430698"/>
              <a:gd name="T44" fmla="*/ 1943100 w 2536426"/>
              <a:gd name="T45" fmla="*/ 154258 h 430698"/>
              <a:gd name="T46" fmla="*/ 2009775 w 2536426"/>
              <a:gd name="T47" fmla="*/ 201883 h 430698"/>
              <a:gd name="T48" fmla="*/ 2066925 w 2536426"/>
              <a:gd name="T49" fmla="*/ 239983 h 430698"/>
              <a:gd name="T50" fmla="*/ 2105025 w 2536426"/>
              <a:gd name="T51" fmla="*/ 249508 h 430698"/>
              <a:gd name="T52" fmla="*/ 2133600 w 2536426"/>
              <a:gd name="T53" fmla="*/ 259033 h 430698"/>
              <a:gd name="T54" fmla="*/ 2257425 w 2536426"/>
              <a:gd name="T55" fmla="*/ 278083 h 430698"/>
              <a:gd name="T56" fmla="*/ 2343150 w 2536426"/>
              <a:gd name="T57" fmla="*/ 306658 h 430698"/>
              <a:gd name="T58" fmla="*/ 2371725 w 2536426"/>
              <a:gd name="T59" fmla="*/ 316183 h 430698"/>
              <a:gd name="T60" fmla="*/ 2400300 w 2536426"/>
              <a:gd name="T61" fmla="*/ 335233 h 430698"/>
              <a:gd name="T62" fmla="*/ 2428875 w 2536426"/>
              <a:gd name="T63" fmla="*/ 363808 h 430698"/>
              <a:gd name="T64" fmla="*/ 2457450 w 2536426"/>
              <a:gd name="T65" fmla="*/ 373333 h 430698"/>
              <a:gd name="T66" fmla="*/ 2486025 w 2536426"/>
              <a:gd name="T67" fmla="*/ 392383 h 430698"/>
              <a:gd name="T68" fmla="*/ 2466975 w 2536426"/>
              <a:gd name="T69" fmla="*/ 325708 h 430698"/>
              <a:gd name="T70" fmla="*/ 2438400 w 2536426"/>
              <a:gd name="T71" fmla="*/ 268558 h 430698"/>
              <a:gd name="T72" fmla="*/ 2409825 w 2536426"/>
              <a:gd name="T73" fmla="*/ 278083 h 430698"/>
              <a:gd name="T74" fmla="*/ 2381250 w 2536426"/>
              <a:gd name="T75" fmla="*/ 335233 h 430698"/>
              <a:gd name="T76" fmla="*/ 2343150 w 2536426"/>
              <a:gd name="T77" fmla="*/ 363808 h 430698"/>
              <a:gd name="T78" fmla="*/ 2314575 w 2536426"/>
              <a:gd name="T79" fmla="*/ 392383 h 430698"/>
              <a:gd name="T80" fmla="*/ 2495550 w 2536426"/>
              <a:gd name="T81" fmla="*/ 411433 h 430698"/>
              <a:gd name="T82" fmla="*/ 2476500 w 2536426"/>
              <a:gd name="T83" fmla="*/ 354283 h 430698"/>
              <a:gd name="T84" fmla="*/ 2419350 w 2536426"/>
              <a:gd name="T85" fmla="*/ 316183 h 430698"/>
              <a:gd name="T86" fmla="*/ 2447925 w 2536426"/>
              <a:gd name="T87" fmla="*/ 373333 h 430698"/>
              <a:gd name="T88" fmla="*/ 2457450 w 2536426"/>
              <a:gd name="T89" fmla="*/ 344758 h 430698"/>
              <a:gd name="T90" fmla="*/ 2409825 w 2536426"/>
              <a:gd name="T91" fmla="*/ 306658 h 430698"/>
              <a:gd name="T92" fmla="*/ 2390775 w 2536426"/>
              <a:gd name="T93" fmla="*/ 335233 h 430698"/>
              <a:gd name="T94" fmla="*/ 2362200 w 2536426"/>
              <a:gd name="T95" fmla="*/ 354283 h 430698"/>
              <a:gd name="T96" fmla="*/ 2333625 w 2536426"/>
              <a:gd name="T97" fmla="*/ 382858 h 430698"/>
              <a:gd name="T98" fmla="*/ 2362200 w 2536426"/>
              <a:gd name="T99" fmla="*/ 401908 h 430698"/>
              <a:gd name="T100" fmla="*/ 2390775 w 2536426"/>
              <a:gd name="T101" fmla="*/ 411433 h 430698"/>
              <a:gd name="T102" fmla="*/ 2505075 w 2536426"/>
              <a:gd name="T103" fmla="*/ 430483 h 430698"/>
              <a:gd name="T104" fmla="*/ 2533650 w 2536426"/>
              <a:gd name="T105" fmla="*/ 420958 h 430698"/>
              <a:gd name="T106" fmla="*/ 2514600 w 2536426"/>
              <a:gd name="T107" fmla="*/ 392383 h 430698"/>
              <a:gd name="T108" fmla="*/ 2486025 w 2536426"/>
              <a:gd name="T109" fmla="*/ 335233 h 430698"/>
              <a:gd name="T110" fmla="*/ 2457450 w 2536426"/>
              <a:gd name="T111" fmla="*/ 316183 h 430698"/>
              <a:gd name="T112" fmla="*/ 2409825 w 2536426"/>
              <a:gd name="T113" fmla="*/ 297133 h 430698"/>
              <a:gd name="T114" fmla="*/ 2390775 w 2536426"/>
              <a:gd name="T115" fmla="*/ 354283 h 430698"/>
              <a:gd name="T116" fmla="*/ 2381250 w 2536426"/>
              <a:gd name="T117" fmla="*/ 382858 h 430698"/>
              <a:gd name="T118" fmla="*/ 2476500 w 2536426"/>
              <a:gd name="T119" fmla="*/ 392383 h 430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36426" h="430698">
                <a:moveTo>
                  <a:pt x="0" y="382858"/>
                </a:moveTo>
                <a:cubicBezTo>
                  <a:pt x="22225" y="370158"/>
                  <a:pt x="45079" y="358501"/>
                  <a:pt x="66675" y="344758"/>
                </a:cubicBezTo>
                <a:cubicBezTo>
                  <a:pt x="80068" y="336235"/>
                  <a:pt x="90992" y="324059"/>
                  <a:pt x="104775" y="316183"/>
                </a:cubicBezTo>
                <a:cubicBezTo>
                  <a:pt x="113492" y="311202"/>
                  <a:pt x="124122" y="310613"/>
                  <a:pt x="133350" y="306658"/>
                </a:cubicBezTo>
                <a:cubicBezTo>
                  <a:pt x="146401" y="301065"/>
                  <a:pt x="159409" y="295133"/>
                  <a:pt x="171450" y="287608"/>
                </a:cubicBezTo>
                <a:cubicBezTo>
                  <a:pt x="231121" y="250314"/>
                  <a:pt x="186218" y="266311"/>
                  <a:pt x="247650" y="239983"/>
                </a:cubicBezTo>
                <a:cubicBezTo>
                  <a:pt x="270488" y="230195"/>
                  <a:pt x="290158" y="227838"/>
                  <a:pt x="314325" y="220933"/>
                </a:cubicBezTo>
                <a:cubicBezTo>
                  <a:pt x="323979" y="218175"/>
                  <a:pt x="333920" y="215898"/>
                  <a:pt x="342900" y="211408"/>
                </a:cubicBezTo>
                <a:cubicBezTo>
                  <a:pt x="353139" y="206288"/>
                  <a:pt x="360953" y="196867"/>
                  <a:pt x="371475" y="192358"/>
                </a:cubicBezTo>
                <a:cubicBezTo>
                  <a:pt x="383507" y="187201"/>
                  <a:pt x="396988" y="186429"/>
                  <a:pt x="409575" y="182833"/>
                </a:cubicBezTo>
                <a:cubicBezTo>
                  <a:pt x="419229" y="180075"/>
                  <a:pt x="428922" y="177263"/>
                  <a:pt x="438150" y="173308"/>
                </a:cubicBezTo>
                <a:cubicBezTo>
                  <a:pt x="451201" y="167715"/>
                  <a:pt x="463199" y="159851"/>
                  <a:pt x="476250" y="154258"/>
                </a:cubicBezTo>
                <a:cubicBezTo>
                  <a:pt x="498966" y="144523"/>
                  <a:pt x="529193" y="138786"/>
                  <a:pt x="552450" y="135208"/>
                </a:cubicBezTo>
                <a:cubicBezTo>
                  <a:pt x="577750" y="131316"/>
                  <a:pt x="603401" y="129891"/>
                  <a:pt x="628650" y="125683"/>
                </a:cubicBezTo>
                <a:cubicBezTo>
                  <a:pt x="641563" y="123531"/>
                  <a:pt x="653837" y="118310"/>
                  <a:pt x="666750" y="116158"/>
                </a:cubicBezTo>
                <a:cubicBezTo>
                  <a:pt x="711040" y="108776"/>
                  <a:pt x="755650" y="103458"/>
                  <a:pt x="800100" y="97108"/>
                </a:cubicBezTo>
                <a:cubicBezTo>
                  <a:pt x="822325" y="93933"/>
                  <a:pt x="866775" y="87583"/>
                  <a:pt x="866775" y="87583"/>
                </a:cubicBezTo>
                <a:cubicBezTo>
                  <a:pt x="1129524" y="0"/>
                  <a:pt x="904718" y="71460"/>
                  <a:pt x="1638300" y="87583"/>
                </a:cubicBezTo>
                <a:cubicBezTo>
                  <a:pt x="1679687" y="88493"/>
                  <a:pt x="1720850" y="93933"/>
                  <a:pt x="1762125" y="97108"/>
                </a:cubicBezTo>
                <a:cubicBezTo>
                  <a:pt x="1771650" y="100283"/>
                  <a:pt x="1781472" y="102678"/>
                  <a:pt x="1790700" y="106633"/>
                </a:cubicBezTo>
                <a:cubicBezTo>
                  <a:pt x="1803751" y="112226"/>
                  <a:pt x="1815505" y="120697"/>
                  <a:pt x="1828800" y="125683"/>
                </a:cubicBezTo>
                <a:cubicBezTo>
                  <a:pt x="1841057" y="130280"/>
                  <a:pt x="1854313" y="131612"/>
                  <a:pt x="1866900" y="135208"/>
                </a:cubicBezTo>
                <a:cubicBezTo>
                  <a:pt x="1935241" y="154734"/>
                  <a:pt x="1846274" y="134893"/>
                  <a:pt x="1943100" y="154258"/>
                </a:cubicBezTo>
                <a:cubicBezTo>
                  <a:pt x="1993609" y="204767"/>
                  <a:pt x="1947090" y="164272"/>
                  <a:pt x="2009775" y="201883"/>
                </a:cubicBezTo>
                <a:cubicBezTo>
                  <a:pt x="2029408" y="213663"/>
                  <a:pt x="2044713" y="234430"/>
                  <a:pt x="2066925" y="239983"/>
                </a:cubicBezTo>
                <a:cubicBezTo>
                  <a:pt x="2079625" y="243158"/>
                  <a:pt x="2092438" y="245912"/>
                  <a:pt x="2105025" y="249508"/>
                </a:cubicBezTo>
                <a:cubicBezTo>
                  <a:pt x="2114679" y="252266"/>
                  <a:pt x="2123799" y="256855"/>
                  <a:pt x="2133600" y="259033"/>
                </a:cubicBezTo>
                <a:cubicBezTo>
                  <a:pt x="2157389" y="264319"/>
                  <a:pt x="2236156" y="275045"/>
                  <a:pt x="2257425" y="278083"/>
                </a:cubicBezTo>
                <a:cubicBezTo>
                  <a:pt x="2286000" y="287608"/>
                  <a:pt x="2314575" y="297133"/>
                  <a:pt x="2343150" y="306658"/>
                </a:cubicBezTo>
                <a:cubicBezTo>
                  <a:pt x="2352675" y="309833"/>
                  <a:pt x="2363371" y="310614"/>
                  <a:pt x="2371725" y="316183"/>
                </a:cubicBezTo>
                <a:cubicBezTo>
                  <a:pt x="2381250" y="322533"/>
                  <a:pt x="2391506" y="327904"/>
                  <a:pt x="2400300" y="335233"/>
                </a:cubicBezTo>
                <a:cubicBezTo>
                  <a:pt x="2410648" y="343857"/>
                  <a:pt x="2417667" y="356336"/>
                  <a:pt x="2428875" y="363808"/>
                </a:cubicBezTo>
                <a:cubicBezTo>
                  <a:pt x="2437229" y="369377"/>
                  <a:pt x="2448470" y="368843"/>
                  <a:pt x="2457450" y="373333"/>
                </a:cubicBezTo>
                <a:cubicBezTo>
                  <a:pt x="2467689" y="378453"/>
                  <a:pt x="2476500" y="386033"/>
                  <a:pt x="2486025" y="392383"/>
                </a:cubicBezTo>
                <a:cubicBezTo>
                  <a:pt x="2482973" y="380176"/>
                  <a:pt x="2473807" y="339373"/>
                  <a:pt x="2466975" y="325708"/>
                </a:cubicBezTo>
                <a:cubicBezTo>
                  <a:pt x="2430046" y="251850"/>
                  <a:pt x="2462341" y="340382"/>
                  <a:pt x="2438400" y="268558"/>
                </a:cubicBezTo>
                <a:cubicBezTo>
                  <a:pt x="2428875" y="271733"/>
                  <a:pt x="2417665" y="271811"/>
                  <a:pt x="2409825" y="278083"/>
                </a:cubicBezTo>
                <a:cubicBezTo>
                  <a:pt x="2360845" y="317267"/>
                  <a:pt x="2415761" y="293820"/>
                  <a:pt x="2381250" y="335233"/>
                </a:cubicBezTo>
                <a:cubicBezTo>
                  <a:pt x="2371087" y="347429"/>
                  <a:pt x="2355203" y="353477"/>
                  <a:pt x="2343150" y="363808"/>
                </a:cubicBezTo>
                <a:cubicBezTo>
                  <a:pt x="2332923" y="372574"/>
                  <a:pt x="2324100" y="382858"/>
                  <a:pt x="2314575" y="392383"/>
                </a:cubicBezTo>
                <a:cubicBezTo>
                  <a:pt x="2368568" y="405881"/>
                  <a:pt x="2450502" y="428759"/>
                  <a:pt x="2495550" y="411433"/>
                </a:cubicBezTo>
                <a:cubicBezTo>
                  <a:pt x="2514292" y="404225"/>
                  <a:pt x="2493208" y="365422"/>
                  <a:pt x="2476500" y="354283"/>
                </a:cubicBezTo>
                <a:cubicBezTo>
                  <a:pt x="2457450" y="341583"/>
                  <a:pt x="2419350" y="316183"/>
                  <a:pt x="2419350" y="316183"/>
                </a:cubicBezTo>
                <a:cubicBezTo>
                  <a:pt x="2421699" y="323229"/>
                  <a:pt x="2435615" y="373333"/>
                  <a:pt x="2447925" y="373333"/>
                </a:cubicBezTo>
                <a:cubicBezTo>
                  <a:pt x="2457965" y="373333"/>
                  <a:pt x="2454275" y="354283"/>
                  <a:pt x="2457450" y="344758"/>
                </a:cubicBezTo>
                <a:cubicBezTo>
                  <a:pt x="2450185" y="333860"/>
                  <a:pt x="2434040" y="296972"/>
                  <a:pt x="2409825" y="306658"/>
                </a:cubicBezTo>
                <a:cubicBezTo>
                  <a:pt x="2399196" y="310910"/>
                  <a:pt x="2398870" y="327138"/>
                  <a:pt x="2390775" y="335233"/>
                </a:cubicBezTo>
                <a:cubicBezTo>
                  <a:pt x="2382680" y="343328"/>
                  <a:pt x="2370994" y="346954"/>
                  <a:pt x="2362200" y="354283"/>
                </a:cubicBezTo>
                <a:cubicBezTo>
                  <a:pt x="2351852" y="362907"/>
                  <a:pt x="2343150" y="373333"/>
                  <a:pt x="2333625" y="382858"/>
                </a:cubicBezTo>
                <a:cubicBezTo>
                  <a:pt x="2343150" y="389208"/>
                  <a:pt x="2351961" y="396788"/>
                  <a:pt x="2362200" y="401908"/>
                </a:cubicBezTo>
                <a:cubicBezTo>
                  <a:pt x="2371180" y="406398"/>
                  <a:pt x="2381035" y="408998"/>
                  <a:pt x="2390775" y="411433"/>
                </a:cubicBezTo>
                <a:cubicBezTo>
                  <a:pt x="2427916" y="420718"/>
                  <a:pt x="2467441" y="425107"/>
                  <a:pt x="2505075" y="430483"/>
                </a:cubicBezTo>
                <a:cubicBezTo>
                  <a:pt x="2514600" y="427308"/>
                  <a:pt x="2531215" y="430698"/>
                  <a:pt x="2533650" y="420958"/>
                </a:cubicBezTo>
                <a:cubicBezTo>
                  <a:pt x="2536426" y="409852"/>
                  <a:pt x="2519720" y="402622"/>
                  <a:pt x="2514600" y="392383"/>
                </a:cubicBezTo>
                <a:cubicBezTo>
                  <a:pt x="2499106" y="361395"/>
                  <a:pt x="2513322" y="362530"/>
                  <a:pt x="2486025" y="335233"/>
                </a:cubicBezTo>
                <a:cubicBezTo>
                  <a:pt x="2477930" y="327138"/>
                  <a:pt x="2466975" y="322533"/>
                  <a:pt x="2457450" y="316183"/>
                </a:cubicBezTo>
                <a:cubicBezTo>
                  <a:pt x="2449369" y="304061"/>
                  <a:pt x="2434755" y="262231"/>
                  <a:pt x="2409825" y="297133"/>
                </a:cubicBezTo>
                <a:cubicBezTo>
                  <a:pt x="2398153" y="313473"/>
                  <a:pt x="2397125" y="335233"/>
                  <a:pt x="2390775" y="354283"/>
                </a:cubicBezTo>
                <a:cubicBezTo>
                  <a:pt x="2387600" y="363808"/>
                  <a:pt x="2381250" y="382858"/>
                  <a:pt x="2381250" y="382858"/>
                </a:cubicBezTo>
                <a:cubicBezTo>
                  <a:pt x="2430909" y="399411"/>
                  <a:pt x="2399785" y="392383"/>
                  <a:pt x="2476500" y="392383"/>
                </a:cubicBezTo>
              </a:path>
            </a:pathLst>
          </a:custGeom>
          <a:noFill/>
          <a:ln w="25400" cap="flat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1031" name="AutoShape 7"/>
          <p:cNvCxnSpPr>
            <a:cxnSpLocks noChangeShapeType="1"/>
          </p:cNvCxnSpPr>
          <p:nvPr/>
        </p:nvCxnSpPr>
        <p:spPr bwMode="auto">
          <a:xfrm flipV="1">
            <a:off x="5776913" y="2969617"/>
            <a:ext cx="266700" cy="314325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1032" name="AutoShape 8"/>
          <p:cNvCxnSpPr>
            <a:cxnSpLocks noChangeShapeType="1"/>
          </p:cNvCxnSpPr>
          <p:nvPr/>
        </p:nvCxnSpPr>
        <p:spPr bwMode="auto">
          <a:xfrm>
            <a:off x="5776913" y="3312517"/>
            <a:ext cx="247650" cy="285750"/>
          </a:xfrm>
          <a:prstGeom prst="straightConnector1">
            <a:avLst/>
          </a:prstGeom>
          <a:noFill/>
          <a:ln w="254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5" name="Freeform 9"/>
          <p:cNvSpPr>
            <a:spLocks/>
          </p:cNvSpPr>
          <p:nvPr/>
        </p:nvSpPr>
        <p:spPr bwMode="auto">
          <a:xfrm>
            <a:off x="1107282" y="2466975"/>
            <a:ext cx="2855912" cy="314325"/>
          </a:xfrm>
          <a:custGeom>
            <a:avLst/>
            <a:gdLst>
              <a:gd name="T0" fmla="*/ 0 w 2536426"/>
              <a:gd name="T1" fmla="*/ 382858 h 430698"/>
              <a:gd name="T2" fmla="*/ 66675 w 2536426"/>
              <a:gd name="T3" fmla="*/ 344758 h 430698"/>
              <a:gd name="T4" fmla="*/ 104775 w 2536426"/>
              <a:gd name="T5" fmla="*/ 316183 h 430698"/>
              <a:gd name="T6" fmla="*/ 133350 w 2536426"/>
              <a:gd name="T7" fmla="*/ 306658 h 430698"/>
              <a:gd name="T8" fmla="*/ 171450 w 2536426"/>
              <a:gd name="T9" fmla="*/ 287608 h 430698"/>
              <a:gd name="T10" fmla="*/ 247650 w 2536426"/>
              <a:gd name="T11" fmla="*/ 239983 h 430698"/>
              <a:gd name="T12" fmla="*/ 314325 w 2536426"/>
              <a:gd name="T13" fmla="*/ 220933 h 430698"/>
              <a:gd name="T14" fmla="*/ 342900 w 2536426"/>
              <a:gd name="T15" fmla="*/ 211408 h 430698"/>
              <a:gd name="T16" fmla="*/ 371475 w 2536426"/>
              <a:gd name="T17" fmla="*/ 192358 h 430698"/>
              <a:gd name="T18" fmla="*/ 409575 w 2536426"/>
              <a:gd name="T19" fmla="*/ 182833 h 430698"/>
              <a:gd name="T20" fmla="*/ 438150 w 2536426"/>
              <a:gd name="T21" fmla="*/ 173308 h 430698"/>
              <a:gd name="T22" fmla="*/ 476250 w 2536426"/>
              <a:gd name="T23" fmla="*/ 154258 h 430698"/>
              <a:gd name="T24" fmla="*/ 552450 w 2536426"/>
              <a:gd name="T25" fmla="*/ 135208 h 430698"/>
              <a:gd name="T26" fmla="*/ 628650 w 2536426"/>
              <a:gd name="T27" fmla="*/ 125683 h 430698"/>
              <a:gd name="T28" fmla="*/ 666750 w 2536426"/>
              <a:gd name="T29" fmla="*/ 116158 h 430698"/>
              <a:gd name="T30" fmla="*/ 800100 w 2536426"/>
              <a:gd name="T31" fmla="*/ 97108 h 430698"/>
              <a:gd name="T32" fmla="*/ 866775 w 2536426"/>
              <a:gd name="T33" fmla="*/ 87583 h 430698"/>
              <a:gd name="T34" fmla="*/ 1638300 w 2536426"/>
              <a:gd name="T35" fmla="*/ 87583 h 430698"/>
              <a:gd name="T36" fmla="*/ 1762125 w 2536426"/>
              <a:gd name="T37" fmla="*/ 97108 h 430698"/>
              <a:gd name="T38" fmla="*/ 1790700 w 2536426"/>
              <a:gd name="T39" fmla="*/ 106633 h 430698"/>
              <a:gd name="T40" fmla="*/ 1828800 w 2536426"/>
              <a:gd name="T41" fmla="*/ 125683 h 430698"/>
              <a:gd name="T42" fmla="*/ 1866900 w 2536426"/>
              <a:gd name="T43" fmla="*/ 135208 h 430698"/>
              <a:gd name="T44" fmla="*/ 1943100 w 2536426"/>
              <a:gd name="T45" fmla="*/ 154258 h 430698"/>
              <a:gd name="T46" fmla="*/ 2009775 w 2536426"/>
              <a:gd name="T47" fmla="*/ 201883 h 430698"/>
              <a:gd name="T48" fmla="*/ 2066925 w 2536426"/>
              <a:gd name="T49" fmla="*/ 239983 h 430698"/>
              <a:gd name="T50" fmla="*/ 2105025 w 2536426"/>
              <a:gd name="T51" fmla="*/ 249508 h 430698"/>
              <a:gd name="T52" fmla="*/ 2133600 w 2536426"/>
              <a:gd name="T53" fmla="*/ 259033 h 430698"/>
              <a:gd name="T54" fmla="*/ 2257425 w 2536426"/>
              <a:gd name="T55" fmla="*/ 278083 h 430698"/>
              <a:gd name="T56" fmla="*/ 2343150 w 2536426"/>
              <a:gd name="T57" fmla="*/ 306658 h 430698"/>
              <a:gd name="T58" fmla="*/ 2371725 w 2536426"/>
              <a:gd name="T59" fmla="*/ 316183 h 430698"/>
              <a:gd name="T60" fmla="*/ 2400300 w 2536426"/>
              <a:gd name="T61" fmla="*/ 335233 h 430698"/>
              <a:gd name="T62" fmla="*/ 2428875 w 2536426"/>
              <a:gd name="T63" fmla="*/ 363808 h 430698"/>
              <a:gd name="T64" fmla="*/ 2457450 w 2536426"/>
              <a:gd name="T65" fmla="*/ 373333 h 430698"/>
              <a:gd name="T66" fmla="*/ 2486025 w 2536426"/>
              <a:gd name="T67" fmla="*/ 392383 h 430698"/>
              <a:gd name="T68" fmla="*/ 2466975 w 2536426"/>
              <a:gd name="T69" fmla="*/ 325708 h 430698"/>
              <a:gd name="T70" fmla="*/ 2438400 w 2536426"/>
              <a:gd name="T71" fmla="*/ 268558 h 430698"/>
              <a:gd name="T72" fmla="*/ 2409825 w 2536426"/>
              <a:gd name="T73" fmla="*/ 278083 h 430698"/>
              <a:gd name="T74" fmla="*/ 2381250 w 2536426"/>
              <a:gd name="T75" fmla="*/ 335233 h 430698"/>
              <a:gd name="T76" fmla="*/ 2343150 w 2536426"/>
              <a:gd name="T77" fmla="*/ 363808 h 430698"/>
              <a:gd name="T78" fmla="*/ 2314575 w 2536426"/>
              <a:gd name="T79" fmla="*/ 392383 h 430698"/>
              <a:gd name="T80" fmla="*/ 2495550 w 2536426"/>
              <a:gd name="T81" fmla="*/ 411433 h 430698"/>
              <a:gd name="T82" fmla="*/ 2476500 w 2536426"/>
              <a:gd name="T83" fmla="*/ 354283 h 430698"/>
              <a:gd name="T84" fmla="*/ 2419350 w 2536426"/>
              <a:gd name="T85" fmla="*/ 316183 h 430698"/>
              <a:gd name="T86" fmla="*/ 2447925 w 2536426"/>
              <a:gd name="T87" fmla="*/ 373333 h 430698"/>
              <a:gd name="T88" fmla="*/ 2457450 w 2536426"/>
              <a:gd name="T89" fmla="*/ 344758 h 430698"/>
              <a:gd name="T90" fmla="*/ 2409825 w 2536426"/>
              <a:gd name="T91" fmla="*/ 306658 h 430698"/>
              <a:gd name="T92" fmla="*/ 2390775 w 2536426"/>
              <a:gd name="T93" fmla="*/ 335233 h 430698"/>
              <a:gd name="T94" fmla="*/ 2362200 w 2536426"/>
              <a:gd name="T95" fmla="*/ 354283 h 430698"/>
              <a:gd name="T96" fmla="*/ 2333625 w 2536426"/>
              <a:gd name="T97" fmla="*/ 382858 h 430698"/>
              <a:gd name="T98" fmla="*/ 2362200 w 2536426"/>
              <a:gd name="T99" fmla="*/ 401908 h 430698"/>
              <a:gd name="T100" fmla="*/ 2390775 w 2536426"/>
              <a:gd name="T101" fmla="*/ 411433 h 430698"/>
              <a:gd name="T102" fmla="*/ 2505075 w 2536426"/>
              <a:gd name="T103" fmla="*/ 430483 h 430698"/>
              <a:gd name="T104" fmla="*/ 2533650 w 2536426"/>
              <a:gd name="T105" fmla="*/ 420958 h 430698"/>
              <a:gd name="T106" fmla="*/ 2514600 w 2536426"/>
              <a:gd name="T107" fmla="*/ 392383 h 430698"/>
              <a:gd name="T108" fmla="*/ 2486025 w 2536426"/>
              <a:gd name="T109" fmla="*/ 335233 h 430698"/>
              <a:gd name="T110" fmla="*/ 2457450 w 2536426"/>
              <a:gd name="T111" fmla="*/ 316183 h 430698"/>
              <a:gd name="T112" fmla="*/ 2409825 w 2536426"/>
              <a:gd name="T113" fmla="*/ 297133 h 430698"/>
              <a:gd name="T114" fmla="*/ 2390775 w 2536426"/>
              <a:gd name="T115" fmla="*/ 354283 h 430698"/>
              <a:gd name="T116" fmla="*/ 2381250 w 2536426"/>
              <a:gd name="T117" fmla="*/ 382858 h 430698"/>
              <a:gd name="T118" fmla="*/ 2476500 w 2536426"/>
              <a:gd name="T119" fmla="*/ 392383 h 430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36426" h="430698">
                <a:moveTo>
                  <a:pt x="0" y="382858"/>
                </a:moveTo>
                <a:cubicBezTo>
                  <a:pt x="22225" y="370158"/>
                  <a:pt x="45079" y="358501"/>
                  <a:pt x="66675" y="344758"/>
                </a:cubicBezTo>
                <a:cubicBezTo>
                  <a:pt x="80068" y="336235"/>
                  <a:pt x="90992" y="324059"/>
                  <a:pt x="104775" y="316183"/>
                </a:cubicBezTo>
                <a:cubicBezTo>
                  <a:pt x="113492" y="311202"/>
                  <a:pt x="124122" y="310613"/>
                  <a:pt x="133350" y="306658"/>
                </a:cubicBezTo>
                <a:cubicBezTo>
                  <a:pt x="146401" y="301065"/>
                  <a:pt x="159409" y="295133"/>
                  <a:pt x="171450" y="287608"/>
                </a:cubicBezTo>
                <a:cubicBezTo>
                  <a:pt x="231121" y="250314"/>
                  <a:pt x="186218" y="266311"/>
                  <a:pt x="247650" y="239983"/>
                </a:cubicBezTo>
                <a:cubicBezTo>
                  <a:pt x="270488" y="230195"/>
                  <a:pt x="290158" y="227838"/>
                  <a:pt x="314325" y="220933"/>
                </a:cubicBezTo>
                <a:cubicBezTo>
                  <a:pt x="323979" y="218175"/>
                  <a:pt x="333920" y="215898"/>
                  <a:pt x="342900" y="211408"/>
                </a:cubicBezTo>
                <a:cubicBezTo>
                  <a:pt x="353139" y="206288"/>
                  <a:pt x="360953" y="196867"/>
                  <a:pt x="371475" y="192358"/>
                </a:cubicBezTo>
                <a:cubicBezTo>
                  <a:pt x="383507" y="187201"/>
                  <a:pt x="396988" y="186429"/>
                  <a:pt x="409575" y="182833"/>
                </a:cubicBezTo>
                <a:cubicBezTo>
                  <a:pt x="419229" y="180075"/>
                  <a:pt x="428922" y="177263"/>
                  <a:pt x="438150" y="173308"/>
                </a:cubicBezTo>
                <a:cubicBezTo>
                  <a:pt x="451201" y="167715"/>
                  <a:pt x="463199" y="159851"/>
                  <a:pt x="476250" y="154258"/>
                </a:cubicBezTo>
                <a:cubicBezTo>
                  <a:pt x="498966" y="144523"/>
                  <a:pt x="529193" y="138786"/>
                  <a:pt x="552450" y="135208"/>
                </a:cubicBezTo>
                <a:cubicBezTo>
                  <a:pt x="577750" y="131316"/>
                  <a:pt x="603401" y="129891"/>
                  <a:pt x="628650" y="125683"/>
                </a:cubicBezTo>
                <a:cubicBezTo>
                  <a:pt x="641563" y="123531"/>
                  <a:pt x="653837" y="118310"/>
                  <a:pt x="666750" y="116158"/>
                </a:cubicBezTo>
                <a:cubicBezTo>
                  <a:pt x="711040" y="108776"/>
                  <a:pt x="755650" y="103458"/>
                  <a:pt x="800100" y="97108"/>
                </a:cubicBezTo>
                <a:cubicBezTo>
                  <a:pt x="822325" y="93933"/>
                  <a:pt x="866775" y="87583"/>
                  <a:pt x="866775" y="87583"/>
                </a:cubicBezTo>
                <a:cubicBezTo>
                  <a:pt x="1129524" y="0"/>
                  <a:pt x="904718" y="71460"/>
                  <a:pt x="1638300" y="87583"/>
                </a:cubicBezTo>
                <a:cubicBezTo>
                  <a:pt x="1679687" y="88493"/>
                  <a:pt x="1720850" y="93933"/>
                  <a:pt x="1762125" y="97108"/>
                </a:cubicBezTo>
                <a:cubicBezTo>
                  <a:pt x="1771650" y="100283"/>
                  <a:pt x="1781472" y="102678"/>
                  <a:pt x="1790700" y="106633"/>
                </a:cubicBezTo>
                <a:cubicBezTo>
                  <a:pt x="1803751" y="112226"/>
                  <a:pt x="1815505" y="120697"/>
                  <a:pt x="1828800" y="125683"/>
                </a:cubicBezTo>
                <a:cubicBezTo>
                  <a:pt x="1841057" y="130280"/>
                  <a:pt x="1854313" y="131612"/>
                  <a:pt x="1866900" y="135208"/>
                </a:cubicBezTo>
                <a:cubicBezTo>
                  <a:pt x="1935241" y="154734"/>
                  <a:pt x="1846274" y="134893"/>
                  <a:pt x="1943100" y="154258"/>
                </a:cubicBezTo>
                <a:cubicBezTo>
                  <a:pt x="1993609" y="204767"/>
                  <a:pt x="1947090" y="164272"/>
                  <a:pt x="2009775" y="201883"/>
                </a:cubicBezTo>
                <a:cubicBezTo>
                  <a:pt x="2029408" y="213663"/>
                  <a:pt x="2044713" y="234430"/>
                  <a:pt x="2066925" y="239983"/>
                </a:cubicBezTo>
                <a:cubicBezTo>
                  <a:pt x="2079625" y="243158"/>
                  <a:pt x="2092438" y="245912"/>
                  <a:pt x="2105025" y="249508"/>
                </a:cubicBezTo>
                <a:cubicBezTo>
                  <a:pt x="2114679" y="252266"/>
                  <a:pt x="2123799" y="256855"/>
                  <a:pt x="2133600" y="259033"/>
                </a:cubicBezTo>
                <a:cubicBezTo>
                  <a:pt x="2157389" y="264319"/>
                  <a:pt x="2236156" y="275045"/>
                  <a:pt x="2257425" y="278083"/>
                </a:cubicBezTo>
                <a:cubicBezTo>
                  <a:pt x="2286000" y="287608"/>
                  <a:pt x="2314575" y="297133"/>
                  <a:pt x="2343150" y="306658"/>
                </a:cubicBezTo>
                <a:cubicBezTo>
                  <a:pt x="2352675" y="309833"/>
                  <a:pt x="2363371" y="310614"/>
                  <a:pt x="2371725" y="316183"/>
                </a:cubicBezTo>
                <a:cubicBezTo>
                  <a:pt x="2381250" y="322533"/>
                  <a:pt x="2391506" y="327904"/>
                  <a:pt x="2400300" y="335233"/>
                </a:cubicBezTo>
                <a:cubicBezTo>
                  <a:pt x="2410648" y="343857"/>
                  <a:pt x="2417667" y="356336"/>
                  <a:pt x="2428875" y="363808"/>
                </a:cubicBezTo>
                <a:cubicBezTo>
                  <a:pt x="2437229" y="369377"/>
                  <a:pt x="2448470" y="368843"/>
                  <a:pt x="2457450" y="373333"/>
                </a:cubicBezTo>
                <a:cubicBezTo>
                  <a:pt x="2467689" y="378453"/>
                  <a:pt x="2476500" y="386033"/>
                  <a:pt x="2486025" y="392383"/>
                </a:cubicBezTo>
                <a:cubicBezTo>
                  <a:pt x="2482973" y="380176"/>
                  <a:pt x="2473807" y="339373"/>
                  <a:pt x="2466975" y="325708"/>
                </a:cubicBezTo>
                <a:cubicBezTo>
                  <a:pt x="2430046" y="251850"/>
                  <a:pt x="2462341" y="340382"/>
                  <a:pt x="2438400" y="268558"/>
                </a:cubicBezTo>
                <a:cubicBezTo>
                  <a:pt x="2428875" y="271733"/>
                  <a:pt x="2417665" y="271811"/>
                  <a:pt x="2409825" y="278083"/>
                </a:cubicBezTo>
                <a:cubicBezTo>
                  <a:pt x="2360845" y="317267"/>
                  <a:pt x="2415761" y="293820"/>
                  <a:pt x="2381250" y="335233"/>
                </a:cubicBezTo>
                <a:cubicBezTo>
                  <a:pt x="2371087" y="347429"/>
                  <a:pt x="2355203" y="353477"/>
                  <a:pt x="2343150" y="363808"/>
                </a:cubicBezTo>
                <a:cubicBezTo>
                  <a:pt x="2332923" y="372574"/>
                  <a:pt x="2324100" y="382858"/>
                  <a:pt x="2314575" y="392383"/>
                </a:cubicBezTo>
                <a:cubicBezTo>
                  <a:pt x="2368568" y="405881"/>
                  <a:pt x="2450502" y="428759"/>
                  <a:pt x="2495550" y="411433"/>
                </a:cubicBezTo>
                <a:cubicBezTo>
                  <a:pt x="2514292" y="404225"/>
                  <a:pt x="2493208" y="365422"/>
                  <a:pt x="2476500" y="354283"/>
                </a:cubicBezTo>
                <a:cubicBezTo>
                  <a:pt x="2457450" y="341583"/>
                  <a:pt x="2419350" y="316183"/>
                  <a:pt x="2419350" y="316183"/>
                </a:cubicBezTo>
                <a:cubicBezTo>
                  <a:pt x="2421699" y="323229"/>
                  <a:pt x="2435615" y="373333"/>
                  <a:pt x="2447925" y="373333"/>
                </a:cubicBezTo>
                <a:cubicBezTo>
                  <a:pt x="2457965" y="373333"/>
                  <a:pt x="2454275" y="354283"/>
                  <a:pt x="2457450" y="344758"/>
                </a:cubicBezTo>
                <a:cubicBezTo>
                  <a:pt x="2450185" y="333860"/>
                  <a:pt x="2434040" y="296972"/>
                  <a:pt x="2409825" y="306658"/>
                </a:cubicBezTo>
                <a:cubicBezTo>
                  <a:pt x="2399196" y="310910"/>
                  <a:pt x="2398870" y="327138"/>
                  <a:pt x="2390775" y="335233"/>
                </a:cubicBezTo>
                <a:cubicBezTo>
                  <a:pt x="2382680" y="343328"/>
                  <a:pt x="2370994" y="346954"/>
                  <a:pt x="2362200" y="354283"/>
                </a:cubicBezTo>
                <a:cubicBezTo>
                  <a:pt x="2351852" y="362907"/>
                  <a:pt x="2343150" y="373333"/>
                  <a:pt x="2333625" y="382858"/>
                </a:cubicBezTo>
                <a:cubicBezTo>
                  <a:pt x="2343150" y="389208"/>
                  <a:pt x="2351961" y="396788"/>
                  <a:pt x="2362200" y="401908"/>
                </a:cubicBezTo>
                <a:cubicBezTo>
                  <a:pt x="2371180" y="406398"/>
                  <a:pt x="2381035" y="408998"/>
                  <a:pt x="2390775" y="411433"/>
                </a:cubicBezTo>
                <a:cubicBezTo>
                  <a:pt x="2427916" y="420718"/>
                  <a:pt x="2467441" y="425107"/>
                  <a:pt x="2505075" y="430483"/>
                </a:cubicBezTo>
                <a:cubicBezTo>
                  <a:pt x="2514600" y="427308"/>
                  <a:pt x="2531215" y="430698"/>
                  <a:pt x="2533650" y="420958"/>
                </a:cubicBezTo>
                <a:cubicBezTo>
                  <a:pt x="2536426" y="409852"/>
                  <a:pt x="2519720" y="402622"/>
                  <a:pt x="2514600" y="392383"/>
                </a:cubicBezTo>
                <a:cubicBezTo>
                  <a:pt x="2499106" y="361395"/>
                  <a:pt x="2513322" y="362530"/>
                  <a:pt x="2486025" y="335233"/>
                </a:cubicBezTo>
                <a:cubicBezTo>
                  <a:pt x="2477930" y="327138"/>
                  <a:pt x="2466975" y="322533"/>
                  <a:pt x="2457450" y="316183"/>
                </a:cubicBezTo>
                <a:cubicBezTo>
                  <a:pt x="2449369" y="304061"/>
                  <a:pt x="2434755" y="262231"/>
                  <a:pt x="2409825" y="297133"/>
                </a:cubicBezTo>
                <a:cubicBezTo>
                  <a:pt x="2398153" y="313473"/>
                  <a:pt x="2397125" y="335233"/>
                  <a:pt x="2390775" y="354283"/>
                </a:cubicBezTo>
                <a:cubicBezTo>
                  <a:pt x="2387600" y="363808"/>
                  <a:pt x="2381250" y="382858"/>
                  <a:pt x="2381250" y="382858"/>
                </a:cubicBezTo>
                <a:cubicBezTo>
                  <a:pt x="2430909" y="399411"/>
                  <a:pt x="2399785" y="392383"/>
                  <a:pt x="2476500" y="392383"/>
                </a:cubicBezTo>
              </a:path>
            </a:pathLst>
          </a:custGeom>
          <a:noFill/>
          <a:ln w="25400" cap="flat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8" name="Pictur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977" y="4337050"/>
            <a:ext cx="6636207" cy="425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75112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192" y="0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2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answer inverse equations (addition)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222645" y="1066800"/>
            <a:ext cx="6438900" cy="691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Answer these missing</a:t>
            </a:r>
            <a:r>
              <a:rPr kumimoji="0" lang="en-GB" altLang="en-US" sz="1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 number equations. Remember, is the missing number’s addition so is first or in the middle, put it in reverse!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9 + ___ = 17 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32 + __ = 35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63 + __ = 71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45 + __ = 50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__ + 13 = 20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__ + 64 = 72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__ + 72 = 80</a:t>
            </a:r>
          </a:p>
          <a:p>
            <a:pPr marL="0" marR="0" lvl="0" indent="0" algn="l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800" b="0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Century Gothic" panose="020B0502020202020204" pitchFamily="34" charset="0"/>
              </a:rPr>
              <a:t>__ + 51 = 59</a:t>
            </a:r>
            <a:endParaRPr kumimoji="0" lang="en-US" altLang="en-US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Century Gothic" panose="020B0502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1817" y="7046392"/>
            <a:ext cx="2520555" cy="2668579"/>
          </a:xfrm>
          <a:prstGeom prst="rect">
            <a:avLst/>
          </a:prstGeom>
          <a:noFill/>
          <a:ln w="25400" algn="ctr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95035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11907" y="19348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3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answer inverse equations (subtraction)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0698" y="1066503"/>
            <a:ext cx="6706596" cy="2572047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There are two rules for </a:t>
            </a:r>
            <a:r>
              <a:rPr kumimoji="0" lang="en-GB" altLang="en-US" sz="160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subtraction</a:t>
            </a:r>
            <a:r>
              <a:rPr lang="en-GB" altLang="en-US" sz="1600" i="1" dirty="0">
                <a:latin typeface="Century Gothic" panose="020B0502020202020204" pitchFamily="34" charset="0"/>
              </a:rPr>
              <a:t> </a:t>
            </a:r>
            <a:r>
              <a:rPr lang="en-GB" altLang="en-US" sz="1600" i="1" dirty="0" smtClean="0">
                <a:latin typeface="Century Gothic" panose="020B0502020202020204" pitchFamily="34" charset="0"/>
              </a:rPr>
              <a:t>missing number equations. This is the rule for if the missing part is </a:t>
            </a:r>
            <a:r>
              <a:rPr lang="en-GB" altLang="en-US" sz="1600" b="1" i="1" dirty="0" smtClean="0">
                <a:latin typeface="Century Gothic" panose="020B0502020202020204" pitchFamily="34" charset="0"/>
              </a:rPr>
              <a:t>first. </a:t>
            </a:r>
            <a:r>
              <a:rPr kumimoji="0" lang="en-GB" altLang="en-US" sz="160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We</a:t>
            </a: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 are also follow our </a:t>
            </a:r>
            <a:r>
              <a:rPr kumimoji="0" lang="en-GB" altLang="en-US" sz="1600" b="1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inverse</a:t>
            </a:r>
            <a:r>
              <a:rPr kumimoji="0" lang="en-GB" altLang="en-US" sz="160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 rule if it is a </a:t>
            </a:r>
            <a:r>
              <a:rPr lang="en-GB" altLang="en-US" sz="1600" b="1" i="1" dirty="0" smtClean="0">
                <a:latin typeface="Century Gothic" panose="020B0502020202020204" pitchFamily="34" charset="0"/>
              </a:rPr>
              <a:t>subtraction</a:t>
            </a:r>
            <a:r>
              <a:rPr lang="en-GB" altLang="en-US" sz="1600" i="1" dirty="0" smtClean="0">
                <a:latin typeface="Century Gothic" panose="020B0502020202020204" pitchFamily="34" charset="0"/>
              </a:rPr>
              <a:t> equation.</a:t>
            </a:r>
            <a:endParaRPr kumimoji="0" lang="en-GB" altLang="en-US" sz="1600" b="0" i="1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If the missing part is </a:t>
            </a:r>
            <a:r>
              <a:rPr kumimoji="0" lang="en-GB" alt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first</a:t>
            </a: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, put it in </a:t>
            </a:r>
            <a:r>
              <a:rPr kumimoji="0" lang="en-GB" altLang="en-US" sz="1600" b="1" i="1" u="none" strike="noStrike" cap="none" normalizeH="0" baseline="0" dirty="0" smtClean="0">
                <a:ln>
                  <a:noFill/>
                </a:ln>
                <a:solidFill>
                  <a:srgbClr val="FF0000"/>
                </a:solidFill>
                <a:effectLst/>
                <a:latin typeface="Century Gothic" panose="020B0502020202020204" pitchFamily="34" charset="0"/>
              </a:rPr>
              <a:t>reverse</a:t>
            </a: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GB" alt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__</a:t>
            </a:r>
            <a:r>
              <a:rPr lang="en-GB" altLang="en-US" sz="1600" b="1" dirty="0">
                <a:solidFill>
                  <a:srgbClr val="0070C0"/>
                </a:solidFill>
                <a:latin typeface="Century Gothic" panose="020B0502020202020204" pitchFamily="34" charset="0"/>
              </a:rPr>
              <a:t> - 8 = 23			23 + 8 = </a:t>
            </a:r>
            <a:r>
              <a:rPr lang="en-GB" altLang="en-US" sz="16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__</a:t>
            </a:r>
            <a:endParaRPr lang="en-US" altLang="en-US" sz="1600" dirty="0">
              <a:latin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5334001" y="2745853"/>
            <a:ext cx="450850" cy="439738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Rectangle 4"/>
          <p:cNvSpPr>
            <a:spLocks noChangeArrowheads="1"/>
          </p:cNvSpPr>
          <p:nvPr/>
        </p:nvSpPr>
        <p:spPr bwMode="auto">
          <a:xfrm>
            <a:off x="6048376" y="2437878"/>
            <a:ext cx="450850" cy="439738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8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Rectangle 5"/>
          <p:cNvSpPr>
            <a:spLocks noChangeArrowheads="1"/>
          </p:cNvSpPr>
          <p:nvPr/>
        </p:nvSpPr>
        <p:spPr bwMode="auto">
          <a:xfrm>
            <a:off x="6048376" y="3042716"/>
            <a:ext cx="450850" cy="43815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23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3078" name="AutoShape 6"/>
          <p:cNvCxnSpPr>
            <a:cxnSpLocks noChangeShapeType="1"/>
          </p:cNvCxnSpPr>
          <p:nvPr/>
        </p:nvCxnSpPr>
        <p:spPr bwMode="auto">
          <a:xfrm flipV="1">
            <a:off x="5786439" y="2622028"/>
            <a:ext cx="266700" cy="31432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3079" name="AutoShape 7"/>
          <p:cNvCxnSpPr>
            <a:cxnSpLocks noChangeShapeType="1"/>
          </p:cNvCxnSpPr>
          <p:nvPr/>
        </p:nvCxnSpPr>
        <p:spPr bwMode="auto">
          <a:xfrm>
            <a:off x="5786439" y="2964928"/>
            <a:ext cx="247650" cy="2857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sp>
        <p:nvSpPr>
          <p:cNvPr id="12" name="Freeform 8"/>
          <p:cNvSpPr>
            <a:spLocks/>
          </p:cNvSpPr>
          <p:nvPr/>
        </p:nvSpPr>
        <p:spPr bwMode="auto">
          <a:xfrm>
            <a:off x="1042989" y="2343422"/>
            <a:ext cx="2855912" cy="314325"/>
          </a:xfrm>
          <a:custGeom>
            <a:avLst/>
            <a:gdLst>
              <a:gd name="T0" fmla="*/ 0 w 2536426"/>
              <a:gd name="T1" fmla="*/ 382858 h 430698"/>
              <a:gd name="T2" fmla="*/ 66675 w 2536426"/>
              <a:gd name="T3" fmla="*/ 344758 h 430698"/>
              <a:gd name="T4" fmla="*/ 104775 w 2536426"/>
              <a:gd name="T5" fmla="*/ 316183 h 430698"/>
              <a:gd name="T6" fmla="*/ 133350 w 2536426"/>
              <a:gd name="T7" fmla="*/ 306658 h 430698"/>
              <a:gd name="T8" fmla="*/ 171450 w 2536426"/>
              <a:gd name="T9" fmla="*/ 287608 h 430698"/>
              <a:gd name="T10" fmla="*/ 247650 w 2536426"/>
              <a:gd name="T11" fmla="*/ 239983 h 430698"/>
              <a:gd name="T12" fmla="*/ 314325 w 2536426"/>
              <a:gd name="T13" fmla="*/ 220933 h 430698"/>
              <a:gd name="T14" fmla="*/ 342900 w 2536426"/>
              <a:gd name="T15" fmla="*/ 211408 h 430698"/>
              <a:gd name="T16" fmla="*/ 371475 w 2536426"/>
              <a:gd name="T17" fmla="*/ 192358 h 430698"/>
              <a:gd name="T18" fmla="*/ 409575 w 2536426"/>
              <a:gd name="T19" fmla="*/ 182833 h 430698"/>
              <a:gd name="T20" fmla="*/ 438150 w 2536426"/>
              <a:gd name="T21" fmla="*/ 173308 h 430698"/>
              <a:gd name="T22" fmla="*/ 476250 w 2536426"/>
              <a:gd name="T23" fmla="*/ 154258 h 430698"/>
              <a:gd name="T24" fmla="*/ 552450 w 2536426"/>
              <a:gd name="T25" fmla="*/ 135208 h 430698"/>
              <a:gd name="T26" fmla="*/ 628650 w 2536426"/>
              <a:gd name="T27" fmla="*/ 125683 h 430698"/>
              <a:gd name="T28" fmla="*/ 666750 w 2536426"/>
              <a:gd name="T29" fmla="*/ 116158 h 430698"/>
              <a:gd name="T30" fmla="*/ 800100 w 2536426"/>
              <a:gd name="T31" fmla="*/ 97108 h 430698"/>
              <a:gd name="T32" fmla="*/ 866775 w 2536426"/>
              <a:gd name="T33" fmla="*/ 87583 h 430698"/>
              <a:gd name="T34" fmla="*/ 1638300 w 2536426"/>
              <a:gd name="T35" fmla="*/ 87583 h 430698"/>
              <a:gd name="T36" fmla="*/ 1762125 w 2536426"/>
              <a:gd name="T37" fmla="*/ 97108 h 430698"/>
              <a:gd name="T38" fmla="*/ 1790700 w 2536426"/>
              <a:gd name="T39" fmla="*/ 106633 h 430698"/>
              <a:gd name="T40" fmla="*/ 1828800 w 2536426"/>
              <a:gd name="T41" fmla="*/ 125683 h 430698"/>
              <a:gd name="T42" fmla="*/ 1866900 w 2536426"/>
              <a:gd name="T43" fmla="*/ 135208 h 430698"/>
              <a:gd name="T44" fmla="*/ 1943100 w 2536426"/>
              <a:gd name="T45" fmla="*/ 154258 h 430698"/>
              <a:gd name="T46" fmla="*/ 2009775 w 2536426"/>
              <a:gd name="T47" fmla="*/ 201883 h 430698"/>
              <a:gd name="T48" fmla="*/ 2066925 w 2536426"/>
              <a:gd name="T49" fmla="*/ 239983 h 430698"/>
              <a:gd name="T50" fmla="*/ 2105025 w 2536426"/>
              <a:gd name="T51" fmla="*/ 249508 h 430698"/>
              <a:gd name="T52" fmla="*/ 2133600 w 2536426"/>
              <a:gd name="T53" fmla="*/ 259033 h 430698"/>
              <a:gd name="T54" fmla="*/ 2257425 w 2536426"/>
              <a:gd name="T55" fmla="*/ 278083 h 430698"/>
              <a:gd name="T56" fmla="*/ 2343150 w 2536426"/>
              <a:gd name="T57" fmla="*/ 306658 h 430698"/>
              <a:gd name="T58" fmla="*/ 2371725 w 2536426"/>
              <a:gd name="T59" fmla="*/ 316183 h 430698"/>
              <a:gd name="T60" fmla="*/ 2400300 w 2536426"/>
              <a:gd name="T61" fmla="*/ 335233 h 430698"/>
              <a:gd name="T62" fmla="*/ 2428875 w 2536426"/>
              <a:gd name="T63" fmla="*/ 363808 h 430698"/>
              <a:gd name="T64" fmla="*/ 2457450 w 2536426"/>
              <a:gd name="T65" fmla="*/ 373333 h 430698"/>
              <a:gd name="T66" fmla="*/ 2486025 w 2536426"/>
              <a:gd name="T67" fmla="*/ 392383 h 430698"/>
              <a:gd name="T68" fmla="*/ 2466975 w 2536426"/>
              <a:gd name="T69" fmla="*/ 325708 h 430698"/>
              <a:gd name="T70" fmla="*/ 2438400 w 2536426"/>
              <a:gd name="T71" fmla="*/ 268558 h 430698"/>
              <a:gd name="T72" fmla="*/ 2409825 w 2536426"/>
              <a:gd name="T73" fmla="*/ 278083 h 430698"/>
              <a:gd name="T74" fmla="*/ 2381250 w 2536426"/>
              <a:gd name="T75" fmla="*/ 335233 h 430698"/>
              <a:gd name="T76" fmla="*/ 2343150 w 2536426"/>
              <a:gd name="T77" fmla="*/ 363808 h 430698"/>
              <a:gd name="T78" fmla="*/ 2314575 w 2536426"/>
              <a:gd name="T79" fmla="*/ 392383 h 430698"/>
              <a:gd name="T80" fmla="*/ 2495550 w 2536426"/>
              <a:gd name="T81" fmla="*/ 411433 h 430698"/>
              <a:gd name="T82" fmla="*/ 2476500 w 2536426"/>
              <a:gd name="T83" fmla="*/ 354283 h 430698"/>
              <a:gd name="T84" fmla="*/ 2419350 w 2536426"/>
              <a:gd name="T85" fmla="*/ 316183 h 430698"/>
              <a:gd name="T86" fmla="*/ 2447925 w 2536426"/>
              <a:gd name="T87" fmla="*/ 373333 h 430698"/>
              <a:gd name="T88" fmla="*/ 2457450 w 2536426"/>
              <a:gd name="T89" fmla="*/ 344758 h 430698"/>
              <a:gd name="T90" fmla="*/ 2409825 w 2536426"/>
              <a:gd name="T91" fmla="*/ 306658 h 430698"/>
              <a:gd name="T92" fmla="*/ 2390775 w 2536426"/>
              <a:gd name="T93" fmla="*/ 335233 h 430698"/>
              <a:gd name="T94" fmla="*/ 2362200 w 2536426"/>
              <a:gd name="T95" fmla="*/ 354283 h 430698"/>
              <a:gd name="T96" fmla="*/ 2333625 w 2536426"/>
              <a:gd name="T97" fmla="*/ 382858 h 430698"/>
              <a:gd name="T98" fmla="*/ 2362200 w 2536426"/>
              <a:gd name="T99" fmla="*/ 401908 h 430698"/>
              <a:gd name="T100" fmla="*/ 2390775 w 2536426"/>
              <a:gd name="T101" fmla="*/ 411433 h 430698"/>
              <a:gd name="T102" fmla="*/ 2505075 w 2536426"/>
              <a:gd name="T103" fmla="*/ 430483 h 430698"/>
              <a:gd name="T104" fmla="*/ 2533650 w 2536426"/>
              <a:gd name="T105" fmla="*/ 420958 h 430698"/>
              <a:gd name="T106" fmla="*/ 2514600 w 2536426"/>
              <a:gd name="T107" fmla="*/ 392383 h 430698"/>
              <a:gd name="T108" fmla="*/ 2486025 w 2536426"/>
              <a:gd name="T109" fmla="*/ 335233 h 430698"/>
              <a:gd name="T110" fmla="*/ 2457450 w 2536426"/>
              <a:gd name="T111" fmla="*/ 316183 h 430698"/>
              <a:gd name="T112" fmla="*/ 2409825 w 2536426"/>
              <a:gd name="T113" fmla="*/ 297133 h 430698"/>
              <a:gd name="T114" fmla="*/ 2390775 w 2536426"/>
              <a:gd name="T115" fmla="*/ 354283 h 430698"/>
              <a:gd name="T116" fmla="*/ 2381250 w 2536426"/>
              <a:gd name="T117" fmla="*/ 382858 h 430698"/>
              <a:gd name="T118" fmla="*/ 2476500 w 2536426"/>
              <a:gd name="T119" fmla="*/ 392383 h 430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36426" h="430698">
                <a:moveTo>
                  <a:pt x="0" y="382858"/>
                </a:moveTo>
                <a:cubicBezTo>
                  <a:pt x="22225" y="370158"/>
                  <a:pt x="45079" y="358501"/>
                  <a:pt x="66675" y="344758"/>
                </a:cubicBezTo>
                <a:cubicBezTo>
                  <a:pt x="80068" y="336235"/>
                  <a:pt x="90992" y="324059"/>
                  <a:pt x="104775" y="316183"/>
                </a:cubicBezTo>
                <a:cubicBezTo>
                  <a:pt x="113492" y="311202"/>
                  <a:pt x="124122" y="310613"/>
                  <a:pt x="133350" y="306658"/>
                </a:cubicBezTo>
                <a:cubicBezTo>
                  <a:pt x="146401" y="301065"/>
                  <a:pt x="159409" y="295133"/>
                  <a:pt x="171450" y="287608"/>
                </a:cubicBezTo>
                <a:cubicBezTo>
                  <a:pt x="231121" y="250314"/>
                  <a:pt x="186218" y="266311"/>
                  <a:pt x="247650" y="239983"/>
                </a:cubicBezTo>
                <a:cubicBezTo>
                  <a:pt x="270488" y="230195"/>
                  <a:pt x="290158" y="227838"/>
                  <a:pt x="314325" y="220933"/>
                </a:cubicBezTo>
                <a:cubicBezTo>
                  <a:pt x="323979" y="218175"/>
                  <a:pt x="333920" y="215898"/>
                  <a:pt x="342900" y="211408"/>
                </a:cubicBezTo>
                <a:cubicBezTo>
                  <a:pt x="353139" y="206288"/>
                  <a:pt x="360953" y="196867"/>
                  <a:pt x="371475" y="192358"/>
                </a:cubicBezTo>
                <a:cubicBezTo>
                  <a:pt x="383507" y="187201"/>
                  <a:pt x="396988" y="186429"/>
                  <a:pt x="409575" y="182833"/>
                </a:cubicBezTo>
                <a:cubicBezTo>
                  <a:pt x="419229" y="180075"/>
                  <a:pt x="428922" y="177263"/>
                  <a:pt x="438150" y="173308"/>
                </a:cubicBezTo>
                <a:cubicBezTo>
                  <a:pt x="451201" y="167715"/>
                  <a:pt x="463199" y="159851"/>
                  <a:pt x="476250" y="154258"/>
                </a:cubicBezTo>
                <a:cubicBezTo>
                  <a:pt x="498966" y="144523"/>
                  <a:pt x="529193" y="138786"/>
                  <a:pt x="552450" y="135208"/>
                </a:cubicBezTo>
                <a:cubicBezTo>
                  <a:pt x="577750" y="131316"/>
                  <a:pt x="603401" y="129891"/>
                  <a:pt x="628650" y="125683"/>
                </a:cubicBezTo>
                <a:cubicBezTo>
                  <a:pt x="641563" y="123531"/>
                  <a:pt x="653837" y="118310"/>
                  <a:pt x="666750" y="116158"/>
                </a:cubicBezTo>
                <a:cubicBezTo>
                  <a:pt x="711040" y="108776"/>
                  <a:pt x="755650" y="103458"/>
                  <a:pt x="800100" y="97108"/>
                </a:cubicBezTo>
                <a:cubicBezTo>
                  <a:pt x="822325" y="93933"/>
                  <a:pt x="866775" y="87583"/>
                  <a:pt x="866775" y="87583"/>
                </a:cubicBezTo>
                <a:cubicBezTo>
                  <a:pt x="1129524" y="0"/>
                  <a:pt x="904718" y="71460"/>
                  <a:pt x="1638300" y="87583"/>
                </a:cubicBezTo>
                <a:cubicBezTo>
                  <a:pt x="1679687" y="88493"/>
                  <a:pt x="1720850" y="93933"/>
                  <a:pt x="1762125" y="97108"/>
                </a:cubicBezTo>
                <a:cubicBezTo>
                  <a:pt x="1771650" y="100283"/>
                  <a:pt x="1781472" y="102678"/>
                  <a:pt x="1790700" y="106633"/>
                </a:cubicBezTo>
                <a:cubicBezTo>
                  <a:pt x="1803751" y="112226"/>
                  <a:pt x="1815505" y="120697"/>
                  <a:pt x="1828800" y="125683"/>
                </a:cubicBezTo>
                <a:cubicBezTo>
                  <a:pt x="1841057" y="130280"/>
                  <a:pt x="1854313" y="131612"/>
                  <a:pt x="1866900" y="135208"/>
                </a:cubicBezTo>
                <a:cubicBezTo>
                  <a:pt x="1935241" y="154734"/>
                  <a:pt x="1846274" y="134893"/>
                  <a:pt x="1943100" y="154258"/>
                </a:cubicBezTo>
                <a:cubicBezTo>
                  <a:pt x="1993609" y="204767"/>
                  <a:pt x="1947090" y="164272"/>
                  <a:pt x="2009775" y="201883"/>
                </a:cubicBezTo>
                <a:cubicBezTo>
                  <a:pt x="2029408" y="213663"/>
                  <a:pt x="2044713" y="234430"/>
                  <a:pt x="2066925" y="239983"/>
                </a:cubicBezTo>
                <a:cubicBezTo>
                  <a:pt x="2079625" y="243158"/>
                  <a:pt x="2092438" y="245912"/>
                  <a:pt x="2105025" y="249508"/>
                </a:cubicBezTo>
                <a:cubicBezTo>
                  <a:pt x="2114679" y="252266"/>
                  <a:pt x="2123799" y="256855"/>
                  <a:pt x="2133600" y="259033"/>
                </a:cubicBezTo>
                <a:cubicBezTo>
                  <a:pt x="2157389" y="264319"/>
                  <a:pt x="2236156" y="275045"/>
                  <a:pt x="2257425" y="278083"/>
                </a:cubicBezTo>
                <a:cubicBezTo>
                  <a:pt x="2286000" y="287608"/>
                  <a:pt x="2314575" y="297133"/>
                  <a:pt x="2343150" y="306658"/>
                </a:cubicBezTo>
                <a:cubicBezTo>
                  <a:pt x="2352675" y="309833"/>
                  <a:pt x="2363371" y="310614"/>
                  <a:pt x="2371725" y="316183"/>
                </a:cubicBezTo>
                <a:cubicBezTo>
                  <a:pt x="2381250" y="322533"/>
                  <a:pt x="2391506" y="327904"/>
                  <a:pt x="2400300" y="335233"/>
                </a:cubicBezTo>
                <a:cubicBezTo>
                  <a:pt x="2410648" y="343857"/>
                  <a:pt x="2417667" y="356336"/>
                  <a:pt x="2428875" y="363808"/>
                </a:cubicBezTo>
                <a:cubicBezTo>
                  <a:pt x="2437229" y="369377"/>
                  <a:pt x="2448470" y="368843"/>
                  <a:pt x="2457450" y="373333"/>
                </a:cubicBezTo>
                <a:cubicBezTo>
                  <a:pt x="2467689" y="378453"/>
                  <a:pt x="2476500" y="386033"/>
                  <a:pt x="2486025" y="392383"/>
                </a:cubicBezTo>
                <a:cubicBezTo>
                  <a:pt x="2482973" y="380176"/>
                  <a:pt x="2473807" y="339373"/>
                  <a:pt x="2466975" y="325708"/>
                </a:cubicBezTo>
                <a:cubicBezTo>
                  <a:pt x="2430046" y="251850"/>
                  <a:pt x="2462341" y="340382"/>
                  <a:pt x="2438400" y="268558"/>
                </a:cubicBezTo>
                <a:cubicBezTo>
                  <a:pt x="2428875" y="271733"/>
                  <a:pt x="2417665" y="271811"/>
                  <a:pt x="2409825" y="278083"/>
                </a:cubicBezTo>
                <a:cubicBezTo>
                  <a:pt x="2360845" y="317267"/>
                  <a:pt x="2415761" y="293820"/>
                  <a:pt x="2381250" y="335233"/>
                </a:cubicBezTo>
                <a:cubicBezTo>
                  <a:pt x="2371087" y="347429"/>
                  <a:pt x="2355203" y="353477"/>
                  <a:pt x="2343150" y="363808"/>
                </a:cubicBezTo>
                <a:cubicBezTo>
                  <a:pt x="2332923" y="372574"/>
                  <a:pt x="2324100" y="382858"/>
                  <a:pt x="2314575" y="392383"/>
                </a:cubicBezTo>
                <a:cubicBezTo>
                  <a:pt x="2368568" y="405881"/>
                  <a:pt x="2450502" y="428759"/>
                  <a:pt x="2495550" y="411433"/>
                </a:cubicBezTo>
                <a:cubicBezTo>
                  <a:pt x="2514292" y="404225"/>
                  <a:pt x="2493208" y="365422"/>
                  <a:pt x="2476500" y="354283"/>
                </a:cubicBezTo>
                <a:cubicBezTo>
                  <a:pt x="2457450" y="341583"/>
                  <a:pt x="2419350" y="316183"/>
                  <a:pt x="2419350" y="316183"/>
                </a:cubicBezTo>
                <a:cubicBezTo>
                  <a:pt x="2421699" y="323229"/>
                  <a:pt x="2435615" y="373333"/>
                  <a:pt x="2447925" y="373333"/>
                </a:cubicBezTo>
                <a:cubicBezTo>
                  <a:pt x="2457965" y="373333"/>
                  <a:pt x="2454275" y="354283"/>
                  <a:pt x="2457450" y="344758"/>
                </a:cubicBezTo>
                <a:cubicBezTo>
                  <a:pt x="2450185" y="333860"/>
                  <a:pt x="2434040" y="296972"/>
                  <a:pt x="2409825" y="306658"/>
                </a:cubicBezTo>
                <a:cubicBezTo>
                  <a:pt x="2399196" y="310910"/>
                  <a:pt x="2398870" y="327138"/>
                  <a:pt x="2390775" y="335233"/>
                </a:cubicBezTo>
                <a:cubicBezTo>
                  <a:pt x="2382680" y="343328"/>
                  <a:pt x="2370994" y="346954"/>
                  <a:pt x="2362200" y="354283"/>
                </a:cubicBezTo>
                <a:cubicBezTo>
                  <a:pt x="2351852" y="362907"/>
                  <a:pt x="2343150" y="373333"/>
                  <a:pt x="2333625" y="382858"/>
                </a:cubicBezTo>
                <a:cubicBezTo>
                  <a:pt x="2343150" y="389208"/>
                  <a:pt x="2351961" y="396788"/>
                  <a:pt x="2362200" y="401908"/>
                </a:cubicBezTo>
                <a:cubicBezTo>
                  <a:pt x="2371180" y="406398"/>
                  <a:pt x="2381035" y="408998"/>
                  <a:pt x="2390775" y="411433"/>
                </a:cubicBezTo>
                <a:cubicBezTo>
                  <a:pt x="2427916" y="420718"/>
                  <a:pt x="2467441" y="425107"/>
                  <a:pt x="2505075" y="430483"/>
                </a:cubicBezTo>
                <a:cubicBezTo>
                  <a:pt x="2514600" y="427308"/>
                  <a:pt x="2531215" y="430698"/>
                  <a:pt x="2533650" y="420958"/>
                </a:cubicBezTo>
                <a:cubicBezTo>
                  <a:pt x="2536426" y="409852"/>
                  <a:pt x="2519720" y="402622"/>
                  <a:pt x="2514600" y="392383"/>
                </a:cubicBezTo>
                <a:cubicBezTo>
                  <a:pt x="2499106" y="361395"/>
                  <a:pt x="2513322" y="362530"/>
                  <a:pt x="2486025" y="335233"/>
                </a:cubicBezTo>
                <a:cubicBezTo>
                  <a:pt x="2477930" y="327138"/>
                  <a:pt x="2466975" y="322533"/>
                  <a:pt x="2457450" y="316183"/>
                </a:cubicBezTo>
                <a:cubicBezTo>
                  <a:pt x="2449369" y="304061"/>
                  <a:pt x="2434755" y="262231"/>
                  <a:pt x="2409825" y="297133"/>
                </a:cubicBezTo>
                <a:cubicBezTo>
                  <a:pt x="2398153" y="313473"/>
                  <a:pt x="2397125" y="335233"/>
                  <a:pt x="2390775" y="354283"/>
                </a:cubicBezTo>
                <a:cubicBezTo>
                  <a:pt x="2387600" y="363808"/>
                  <a:pt x="2381250" y="382858"/>
                  <a:pt x="2381250" y="382858"/>
                </a:cubicBezTo>
                <a:cubicBezTo>
                  <a:pt x="2430909" y="399411"/>
                  <a:pt x="2399785" y="392383"/>
                  <a:pt x="2476500" y="392383"/>
                </a:cubicBezTo>
              </a:path>
            </a:pathLst>
          </a:custGeom>
          <a:noFill/>
          <a:ln w="25400" cap="flat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34" name="Picture 3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698" y="3928019"/>
            <a:ext cx="6784778" cy="4349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8772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11907" y="19348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3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answer inverse equations (subtraction)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3" name="Text Box 2"/>
          <p:cNvSpPr txBox="1">
            <a:spLocks noChangeArrowheads="1"/>
          </p:cNvSpPr>
          <p:nvPr/>
        </p:nvSpPr>
        <p:spPr bwMode="auto">
          <a:xfrm>
            <a:off x="222645" y="1066800"/>
            <a:ext cx="6438900" cy="691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Answer these missing</a:t>
            </a:r>
            <a:r>
              <a:rPr kumimoji="0" lang="en-GB" altLang="en-US" sz="1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 number equations. Remember, is the missing number’s first, put it in reverse!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___ - 3 = 32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___ - 9 = 87 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___ - 5 = 18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___ - 12 = 45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___ - 20 = 45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___ - 32 = 12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___ - 25 = 11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 smtClean="0">
                <a:solidFill>
                  <a:srgbClr val="000000"/>
                </a:solidFill>
                <a:latin typeface="Century Gothic" panose="020B0502020202020204" pitchFamily="34" charset="0"/>
              </a:rPr>
              <a:t>___ </a:t>
            </a:r>
            <a:r>
              <a:rPr lang="en-GB" alt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- 15 = 30</a:t>
            </a:r>
          </a:p>
          <a:p>
            <a:pPr lvl="0" eaLnBrk="0" fontAlgn="base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</a:pPr>
            <a:r>
              <a:rPr lang="en-GB" altLang="en-US" sz="2800" dirty="0">
                <a:solidFill>
                  <a:srgbClr val="000000"/>
                </a:solidFill>
                <a:latin typeface="Century Gothic" panose="020B0502020202020204" pitchFamily="34" charset="0"/>
              </a:rPr>
              <a:t>___ - 10 = 50</a:t>
            </a:r>
            <a:endParaRPr lang="en-US" altLang="en-US" sz="1400" dirty="0">
              <a:latin typeface="Arial" panose="020B0604020202020204" pitchFamily="34" charset="0"/>
            </a:endParaRPr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314" y="7478182"/>
            <a:ext cx="2929002" cy="2427818"/>
          </a:xfrm>
          <a:prstGeom prst="rect">
            <a:avLst/>
          </a:prstGeom>
          <a:noFill/>
          <a:ln w="25400" algn="ctr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198319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11907" y="19348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4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answer inverse equations (subtraction)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21" name="Text Box 2"/>
          <p:cNvSpPr txBox="1">
            <a:spLocks noChangeArrowheads="1"/>
          </p:cNvSpPr>
          <p:nvPr/>
        </p:nvSpPr>
        <p:spPr bwMode="auto">
          <a:xfrm>
            <a:off x="50698" y="1066503"/>
            <a:ext cx="6706596" cy="2114847"/>
          </a:xfrm>
          <a:prstGeom prst="rect">
            <a:avLst/>
          </a:prstGeom>
          <a:noFill/>
          <a:ln w="25400" algn="ctr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If we are answering </a:t>
            </a:r>
            <a:r>
              <a:rPr kumimoji="0" lang="en-GB" altLang="en-US" sz="1600" b="1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subtraction</a:t>
            </a:r>
            <a:r>
              <a:rPr kumimoji="0" lang="en-GB" altLang="en-US" sz="1600" i="1" u="none" strike="noStrike" cap="none" normalizeH="0" baseline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 equations where the missing</a:t>
            </a:r>
            <a:r>
              <a:rPr kumimoji="0" lang="en-GB" altLang="en-US" sz="1600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 number is in the </a:t>
            </a:r>
            <a:r>
              <a:rPr kumimoji="0" lang="en-GB" altLang="en-US" sz="1600" b="1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middle</a:t>
            </a:r>
            <a:r>
              <a:rPr kumimoji="0" lang="en-GB" altLang="en-US" sz="1600" i="1" u="none" strike="noStrike" cap="none" normalizeH="0" dirty="0" smtClean="0">
                <a:ln>
                  <a:noFill/>
                </a:ln>
                <a:effectLst/>
                <a:latin typeface="Century Gothic" panose="020B0502020202020204" pitchFamily="34" charset="0"/>
              </a:rPr>
              <a:t>, we have to give it a little wiggle!</a:t>
            </a:r>
            <a:endParaRPr kumimoji="0" lang="en-GB" altLang="en-US" sz="1600" b="0" i="1" u="none" strike="noStrike" cap="none" normalizeH="0" baseline="0" dirty="0" smtClean="0">
              <a:ln>
                <a:noFill/>
              </a:ln>
              <a:effectLst/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GB" altLang="en-US" sz="1200" i="1" dirty="0">
              <a:solidFill>
                <a:srgbClr val="0070C0"/>
              </a:solidFill>
              <a:latin typeface="Century Gothic" panose="020B0502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If the missing part is in the </a:t>
            </a:r>
            <a:r>
              <a:rPr lang="en-GB" altLang="en-US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middle</a:t>
            </a: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, give</a:t>
            </a:r>
            <a:r>
              <a:rPr kumimoji="0" lang="en-GB" altLang="en-US" sz="1600" b="0" i="1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 it a</a:t>
            </a: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 </a:t>
            </a:r>
            <a:r>
              <a:rPr lang="en-GB" altLang="en-US" sz="1600" b="1" i="1" dirty="0" smtClean="0">
                <a:solidFill>
                  <a:srgbClr val="FF0000"/>
                </a:solidFill>
                <a:latin typeface="Century Gothic" panose="020B0502020202020204" pitchFamily="34" charset="0"/>
              </a:rPr>
              <a:t>wiggle</a:t>
            </a:r>
            <a:r>
              <a:rPr kumimoji="0" lang="en-GB" altLang="en-US" sz="1600" b="0" i="1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.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1600" b="1" kern="1400" dirty="0">
                <a:solidFill>
                  <a:srgbClr val="0070C0"/>
                </a:solidFill>
                <a:latin typeface="Century Gothic" panose="020B0502020202020204" pitchFamily="34" charset="0"/>
              </a:rPr>
              <a:t>23 - </a:t>
            </a:r>
            <a:r>
              <a:rPr lang="en-GB" sz="1600" b="1" kern="1400" dirty="0">
                <a:solidFill>
                  <a:srgbClr val="FF0000"/>
                </a:solidFill>
                <a:latin typeface="Century Gothic" panose="020B0502020202020204" pitchFamily="34" charset="0"/>
              </a:rPr>
              <a:t>__</a:t>
            </a:r>
            <a:r>
              <a:rPr lang="en-GB" sz="1600" b="1" kern="1400" dirty="0">
                <a:solidFill>
                  <a:srgbClr val="0070C0"/>
                </a:solidFill>
                <a:latin typeface="Century Gothic" panose="020B0502020202020204" pitchFamily="34" charset="0"/>
              </a:rPr>
              <a:t> = 15			23 - 15 = </a:t>
            </a:r>
            <a:r>
              <a:rPr lang="en-GB" sz="1600" b="1" kern="1400" dirty="0">
                <a:solidFill>
                  <a:srgbClr val="FF0000"/>
                </a:solidFill>
                <a:latin typeface="Century Gothic" panose="020B0502020202020204" pitchFamily="34" charset="0"/>
              </a:rPr>
              <a:t>__</a:t>
            </a:r>
            <a:endParaRPr lang="en-GB" sz="900" kern="1400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>
              <a:lnSpc>
                <a:spcPct val="119000"/>
              </a:lnSpc>
              <a:spcAft>
                <a:spcPts val="600"/>
              </a:spcAft>
            </a:pPr>
            <a:r>
              <a:rPr lang="en-GB" sz="900" kern="1400" dirty="0">
                <a:solidFill>
                  <a:srgbClr val="000000"/>
                </a:solidFill>
                <a:latin typeface="Calibri" panose="020F0502020204030204" pitchFamily="34" charset="0"/>
              </a:rPr>
              <a:t> </a:t>
            </a: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altLang="en-US" sz="1600" b="0" i="1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</p:txBody>
      </p:sp>
      <p:sp>
        <p:nvSpPr>
          <p:cNvPr id="12" name="Freeform 8"/>
          <p:cNvSpPr>
            <a:spLocks/>
          </p:cNvSpPr>
          <p:nvPr/>
        </p:nvSpPr>
        <p:spPr bwMode="auto">
          <a:xfrm>
            <a:off x="907206" y="2070594"/>
            <a:ext cx="2855912" cy="314325"/>
          </a:xfrm>
          <a:custGeom>
            <a:avLst/>
            <a:gdLst>
              <a:gd name="T0" fmla="*/ 0 w 2536426"/>
              <a:gd name="T1" fmla="*/ 382858 h 430698"/>
              <a:gd name="T2" fmla="*/ 66675 w 2536426"/>
              <a:gd name="T3" fmla="*/ 344758 h 430698"/>
              <a:gd name="T4" fmla="*/ 104775 w 2536426"/>
              <a:gd name="T5" fmla="*/ 316183 h 430698"/>
              <a:gd name="T6" fmla="*/ 133350 w 2536426"/>
              <a:gd name="T7" fmla="*/ 306658 h 430698"/>
              <a:gd name="T8" fmla="*/ 171450 w 2536426"/>
              <a:gd name="T9" fmla="*/ 287608 h 430698"/>
              <a:gd name="T10" fmla="*/ 247650 w 2536426"/>
              <a:gd name="T11" fmla="*/ 239983 h 430698"/>
              <a:gd name="T12" fmla="*/ 314325 w 2536426"/>
              <a:gd name="T13" fmla="*/ 220933 h 430698"/>
              <a:gd name="T14" fmla="*/ 342900 w 2536426"/>
              <a:gd name="T15" fmla="*/ 211408 h 430698"/>
              <a:gd name="T16" fmla="*/ 371475 w 2536426"/>
              <a:gd name="T17" fmla="*/ 192358 h 430698"/>
              <a:gd name="T18" fmla="*/ 409575 w 2536426"/>
              <a:gd name="T19" fmla="*/ 182833 h 430698"/>
              <a:gd name="T20" fmla="*/ 438150 w 2536426"/>
              <a:gd name="T21" fmla="*/ 173308 h 430698"/>
              <a:gd name="T22" fmla="*/ 476250 w 2536426"/>
              <a:gd name="T23" fmla="*/ 154258 h 430698"/>
              <a:gd name="T24" fmla="*/ 552450 w 2536426"/>
              <a:gd name="T25" fmla="*/ 135208 h 430698"/>
              <a:gd name="T26" fmla="*/ 628650 w 2536426"/>
              <a:gd name="T27" fmla="*/ 125683 h 430698"/>
              <a:gd name="T28" fmla="*/ 666750 w 2536426"/>
              <a:gd name="T29" fmla="*/ 116158 h 430698"/>
              <a:gd name="T30" fmla="*/ 800100 w 2536426"/>
              <a:gd name="T31" fmla="*/ 97108 h 430698"/>
              <a:gd name="T32" fmla="*/ 866775 w 2536426"/>
              <a:gd name="T33" fmla="*/ 87583 h 430698"/>
              <a:gd name="T34" fmla="*/ 1638300 w 2536426"/>
              <a:gd name="T35" fmla="*/ 87583 h 430698"/>
              <a:gd name="T36" fmla="*/ 1762125 w 2536426"/>
              <a:gd name="T37" fmla="*/ 97108 h 430698"/>
              <a:gd name="T38" fmla="*/ 1790700 w 2536426"/>
              <a:gd name="T39" fmla="*/ 106633 h 430698"/>
              <a:gd name="T40" fmla="*/ 1828800 w 2536426"/>
              <a:gd name="T41" fmla="*/ 125683 h 430698"/>
              <a:gd name="T42" fmla="*/ 1866900 w 2536426"/>
              <a:gd name="T43" fmla="*/ 135208 h 430698"/>
              <a:gd name="T44" fmla="*/ 1943100 w 2536426"/>
              <a:gd name="T45" fmla="*/ 154258 h 430698"/>
              <a:gd name="T46" fmla="*/ 2009775 w 2536426"/>
              <a:gd name="T47" fmla="*/ 201883 h 430698"/>
              <a:gd name="T48" fmla="*/ 2066925 w 2536426"/>
              <a:gd name="T49" fmla="*/ 239983 h 430698"/>
              <a:gd name="T50" fmla="*/ 2105025 w 2536426"/>
              <a:gd name="T51" fmla="*/ 249508 h 430698"/>
              <a:gd name="T52" fmla="*/ 2133600 w 2536426"/>
              <a:gd name="T53" fmla="*/ 259033 h 430698"/>
              <a:gd name="T54" fmla="*/ 2257425 w 2536426"/>
              <a:gd name="T55" fmla="*/ 278083 h 430698"/>
              <a:gd name="T56" fmla="*/ 2343150 w 2536426"/>
              <a:gd name="T57" fmla="*/ 306658 h 430698"/>
              <a:gd name="T58" fmla="*/ 2371725 w 2536426"/>
              <a:gd name="T59" fmla="*/ 316183 h 430698"/>
              <a:gd name="T60" fmla="*/ 2400300 w 2536426"/>
              <a:gd name="T61" fmla="*/ 335233 h 430698"/>
              <a:gd name="T62" fmla="*/ 2428875 w 2536426"/>
              <a:gd name="T63" fmla="*/ 363808 h 430698"/>
              <a:gd name="T64" fmla="*/ 2457450 w 2536426"/>
              <a:gd name="T65" fmla="*/ 373333 h 430698"/>
              <a:gd name="T66" fmla="*/ 2486025 w 2536426"/>
              <a:gd name="T67" fmla="*/ 392383 h 430698"/>
              <a:gd name="T68" fmla="*/ 2466975 w 2536426"/>
              <a:gd name="T69" fmla="*/ 325708 h 430698"/>
              <a:gd name="T70" fmla="*/ 2438400 w 2536426"/>
              <a:gd name="T71" fmla="*/ 268558 h 430698"/>
              <a:gd name="T72" fmla="*/ 2409825 w 2536426"/>
              <a:gd name="T73" fmla="*/ 278083 h 430698"/>
              <a:gd name="T74" fmla="*/ 2381250 w 2536426"/>
              <a:gd name="T75" fmla="*/ 335233 h 430698"/>
              <a:gd name="T76" fmla="*/ 2343150 w 2536426"/>
              <a:gd name="T77" fmla="*/ 363808 h 430698"/>
              <a:gd name="T78" fmla="*/ 2314575 w 2536426"/>
              <a:gd name="T79" fmla="*/ 392383 h 430698"/>
              <a:gd name="T80" fmla="*/ 2495550 w 2536426"/>
              <a:gd name="T81" fmla="*/ 411433 h 430698"/>
              <a:gd name="T82" fmla="*/ 2476500 w 2536426"/>
              <a:gd name="T83" fmla="*/ 354283 h 430698"/>
              <a:gd name="T84" fmla="*/ 2419350 w 2536426"/>
              <a:gd name="T85" fmla="*/ 316183 h 430698"/>
              <a:gd name="T86" fmla="*/ 2447925 w 2536426"/>
              <a:gd name="T87" fmla="*/ 373333 h 430698"/>
              <a:gd name="T88" fmla="*/ 2457450 w 2536426"/>
              <a:gd name="T89" fmla="*/ 344758 h 430698"/>
              <a:gd name="T90" fmla="*/ 2409825 w 2536426"/>
              <a:gd name="T91" fmla="*/ 306658 h 430698"/>
              <a:gd name="T92" fmla="*/ 2390775 w 2536426"/>
              <a:gd name="T93" fmla="*/ 335233 h 430698"/>
              <a:gd name="T94" fmla="*/ 2362200 w 2536426"/>
              <a:gd name="T95" fmla="*/ 354283 h 430698"/>
              <a:gd name="T96" fmla="*/ 2333625 w 2536426"/>
              <a:gd name="T97" fmla="*/ 382858 h 430698"/>
              <a:gd name="T98" fmla="*/ 2362200 w 2536426"/>
              <a:gd name="T99" fmla="*/ 401908 h 430698"/>
              <a:gd name="T100" fmla="*/ 2390775 w 2536426"/>
              <a:gd name="T101" fmla="*/ 411433 h 430698"/>
              <a:gd name="T102" fmla="*/ 2505075 w 2536426"/>
              <a:gd name="T103" fmla="*/ 430483 h 430698"/>
              <a:gd name="T104" fmla="*/ 2533650 w 2536426"/>
              <a:gd name="T105" fmla="*/ 420958 h 430698"/>
              <a:gd name="T106" fmla="*/ 2514600 w 2536426"/>
              <a:gd name="T107" fmla="*/ 392383 h 430698"/>
              <a:gd name="T108" fmla="*/ 2486025 w 2536426"/>
              <a:gd name="T109" fmla="*/ 335233 h 430698"/>
              <a:gd name="T110" fmla="*/ 2457450 w 2536426"/>
              <a:gd name="T111" fmla="*/ 316183 h 430698"/>
              <a:gd name="T112" fmla="*/ 2409825 w 2536426"/>
              <a:gd name="T113" fmla="*/ 297133 h 430698"/>
              <a:gd name="T114" fmla="*/ 2390775 w 2536426"/>
              <a:gd name="T115" fmla="*/ 354283 h 430698"/>
              <a:gd name="T116" fmla="*/ 2381250 w 2536426"/>
              <a:gd name="T117" fmla="*/ 382858 h 430698"/>
              <a:gd name="T118" fmla="*/ 2476500 w 2536426"/>
              <a:gd name="T119" fmla="*/ 392383 h 4306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  <a:cxn ang="0">
                <a:pos x="T84" y="T85"/>
              </a:cxn>
              <a:cxn ang="0">
                <a:pos x="T86" y="T87"/>
              </a:cxn>
              <a:cxn ang="0">
                <a:pos x="T88" y="T89"/>
              </a:cxn>
              <a:cxn ang="0">
                <a:pos x="T90" y="T91"/>
              </a:cxn>
              <a:cxn ang="0">
                <a:pos x="T92" y="T93"/>
              </a:cxn>
              <a:cxn ang="0">
                <a:pos x="T94" y="T95"/>
              </a:cxn>
              <a:cxn ang="0">
                <a:pos x="T96" y="T97"/>
              </a:cxn>
              <a:cxn ang="0">
                <a:pos x="T98" y="T99"/>
              </a:cxn>
              <a:cxn ang="0">
                <a:pos x="T100" y="T101"/>
              </a:cxn>
              <a:cxn ang="0">
                <a:pos x="T102" y="T103"/>
              </a:cxn>
              <a:cxn ang="0">
                <a:pos x="T104" y="T105"/>
              </a:cxn>
              <a:cxn ang="0">
                <a:pos x="T106" y="T107"/>
              </a:cxn>
              <a:cxn ang="0">
                <a:pos x="T108" y="T109"/>
              </a:cxn>
              <a:cxn ang="0">
                <a:pos x="T110" y="T111"/>
              </a:cxn>
              <a:cxn ang="0">
                <a:pos x="T112" y="T113"/>
              </a:cxn>
              <a:cxn ang="0">
                <a:pos x="T114" y="T115"/>
              </a:cxn>
              <a:cxn ang="0">
                <a:pos x="T116" y="T117"/>
              </a:cxn>
              <a:cxn ang="0">
                <a:pos x="T118" y="T119"/>
              </a:cxn>
            </a:cxnLst>
            <a:rect l="0" t="0" r="r" b="b"/>
            <a:pathLst>
              <a:path w="2536426" h="430698">
                <a:moveTo>
                  <a:pt x="0" y="382858"/>
                </a:moveTo>
                <a:cubicBezTo>
                  <a:pt x="22225" y="370158"/>
                  <a:pt x="45079" y="358501"/>
                  <a:pt x="66675" y="344758"/>
                </a:cubicBezTo>
                <a:cubicBezTo>
                  <a:pt x="80068" y="336235"/>
                  <a:pt x="90992" y="324059"/>
                  <a:pt x="104775" y="316183"/>
                </a:cubicBezTo>
                <a:cubicBezTo>
                  <a:pt x="113492" y="311202"/>
                  <a:pt x="124122" y="310613"/>
                  <a:pt x="133350" y="306658"/>
                </a:cubicBezTo>
                <a:cubicBezTo>
                  <a:pt x="146401" y="301065"/>
                  <a:pt x="159409" y="295133"/>
                  <a:pt x="171450" y="287608"/>
                </a:cubicBezTo>
                <a:cubicBezTo>
                  <a:pt x="231121" y="250314"/>
                  <a:pt x="186218" y="266311"/>
                  <a:pt x="247650" y="239983"/>
                </a:cubicBezTo>
                <a:cubicBezTo>
                  <a:pt x="270488" y="230195"/>
                  <a:pt x="290158" y="227838"/>
                  <a:pt x="314325" y="220933"/>
                </a:cubicBezTo>
                <a:cubicBezTo>
                  <a:pt x="323979" y="218175"/>
                  <a:pt x="333920" y="215898"/>
                  <a:pt x="342900" y="211408"/>
                </a:cubicBezTo>
                <a:cubicBezTo>
                  <a:pt x="353139" y="206288"/>
                  <a:pt x="360953" y="196867"/>
                  <a:pt x="371475" y="192358"/>
                </a:cubicBezTo>
                <a:cubicBezTo>
                  <a:pt x="383507" y="187201"/>
                  <a:pt x="396988" y="186429"/>
                  <a:pt x="409575" y="182833"/>
                </a:cubicBezTo>
                <a:cubicBezTo>
                  <a:pt x="419229" y="180075"/>
                  <a:pt x="428922" y="177263"/>
                  <a:pt x="438150" y="173308"/>
                </a:cubicBezTo>
                <a:cubicBezTo>
                  <a:pt x="451201" y="167715"/>
                  <a:pt x="463199" y="159851"/>
                  <a:pt x="476250" y="154258"/>
                </a:cubicBezTo>
                <a:cubicBezTo>
                  <a:pt x="498966" y="144523"/>
                  <a:pt x="529193" y="138786"/>
                  <a:pt x="552450" y="135208"/>
                </a:cubicBezTo>
                <a:cubicBezTo>
                  <a:pt x="577750" y="131316"/>
                  <a:pt x="603401" y="129891"/>
                  <a:pt x="628650" y="125683"/>
                </a:cubicBezTo>
                <a:cubicBezTo>
                  <a:pt x="641563" y="123531"/>
                  <a:pt x="653837" y="118310"/>
                  <a:pt x="666750" y="116158"/>
                </a:cubicBezTo>
                <a:cubicBezTo>
                  <a:pt x="711040" y="108776"/>
                  <a:pt x="755650" y="103458"/>
                  <a:pt x="800100" y="97108"/>
                </a:cubicBezTo>
                <a:cubicBezTo>
                  <a:pt x="822325" y="93933"/>
                  <a:pt x="866775" y="87583"/>
                  <a:pt x="866775" y="87583"/>
                </a:cubicBezTo>
                <a:cubicBezTo>
                  <a:pt x="1129524" y="0"/>
                  <a:pt x="904718" y="71460"/>
                  <a:pt x="1638300" y="87583"/>
                </a:cubicBezTo>
                <a:cubicBezTo>
                  <a:pt x="1679687" y="88493"/>
                  <a:pt x="1720850" y="93933"/>
                  <a:pt x="1762125" y="97108"/>
                </a:cubicBezTo>
                <a:cubicBezTo>
                  <a:pt x="1771650" y="100283"/>
                  <a:pt x="1781472" y="102678"/>
                  <a:pt x="1790700" y="106633"/>
                </a:cubicBezTo>
                <a:cubicBezTo>
                  <a:pt x="1803751" y="112226"/>
                  <a:pt x="1815505" y="120697"/>
                  <a:pt x="1828800" y="125683"/>
                </a:cubicBezTo>
                <a:cubicBezTo>
                  <a:pt x="1841057" y="130280"/>
                  <a:pt x="1854313" y="131612"/>
                  <a:pt x="1866900" y="135208"/>
                </a:cubicBezTo>
                <a:cubicBezTo>
                  <a:pt x="1935241" y="154734"/>
                  <a:pt x="1846274" y="134893"/>
                  <a:pt x="1943100" y="154258"/>
                </a:cubicBezTo>
                <a:cubicBezTo>
                  <a:pt x="1993609" y="204767"/>
                  <a:pt x="1947090" y="164272"/>
                  <a:pt x="2009775" y="201883"/>
                </a:cubicBezTo>
                <a:cubicBezTo>
                  <a:pt x="2029408" y="213663"/>
                  <a:pt x="2044713" y="234430"/>
                  <a:pt x="2066925" y="239983"/>
                </a:cubicBezTo>
                <a:cubicBezTo>
                  <a:pt x="2079625" y="243158"/>
                  <a:pt x="2092438" y="245912"/>
                  <a:pt x="2105025" y="249508"/>
                </a:cubicBezTo>
                <a:cubicBezTo>
                  <a:pt x="2114679" y="252266"/>
                  <a:pt x="2123799" y="256855"/>
                  <a:pt x="2133600" y="259033"/>
                </a:cubicBezTo>
                <a:cubicBezTo>
                  <a:pt x="2157389" y="264319"/>
                  <a:pt x="2236156" y="275045"/>
                  <a:pt x="2257425" y="278083"/>
                </a:cubicBezTo>
                <a:cubicBezTo>
                  <a:pt x="2286000" y="287608"/>
                  <a:pt x="2314575" y="297133"/>
                  <a:pt x="2343150" y="306658"/>
                </a:cubicBezTo>
                <a:cubicBezTo>
                  <a:pt x="2352675" y="309833"/>
                  <a:pt x="2363371" y="310614"/>
                  <a:pt x="2371725" y="316183"/>
                </a:cubicBezTo>
                <a:cubicBezTo>
                  <a:pt x="2381250" y="322533"/>
                  <a:pt x="2391506" y="327904"/>
                  <a:pt x="2400300" y="335233"/>
                </a:cubicBezTo>
                <a:cubicBezTo>
                  <a:pt x="2410648" y="343857"/>
                  <a:pt x="2417667" y="356336"/>
                  <a:pt x="2428875" y="363808"/>
                </a:cubicBezTo>
                <a:cubicBezTo>
                  <a:pt x="2437229" y="369377"/>
                  <a:pt x="2448470" y="368843"/>
                  <a:pt x="2457450" y="373333"/>
                </a:cubicBezTo>
                <a:cubicBezTo>
                  <a:pt x="2467689" y="378453"/>
                  <a:pt x="2476500" y="386033"/>
                  <a:pt x="2486025" y="392383"/>
                </a:cubicBezTo>
                <a:cubicBezTo>
                  <a:pt x="2482973" y="380176"/>
                  <a:pt x="2473807" y="339373"/>
                  <a:pt x="2466975" y="325708"/>
                </a:cubicBezTo>
                <a:cubicBezTo>
                  <a:pt x="2430046" y="251850"/>
                  <a:pt x="2462341" y="340382"/>
                  <a:pt x="2438400" y="268558"/>
                </a:cubicBezTo>
                <a:cubicBezTo>
                  <a:pt x="2428875" y="271733"/>
                  <a:pt x="2417665" y="271811"/>
                  <a:pt x="2409825" y="278083"/>
                </a:cubicBezTo>
                <a:cubicBezTo>
                  <a:pt x="2360845" y="317267"/>
                  <a:pt x="2415761" y="293820"/>
                  <a:pt x="2381250" y="335233"/>
                </a:cubicBezTo>
                <a:cubicBezTo>
                  <a:pt x="2371087" y="347429"/>
                  <a:pt x="2355203" y="353477"/>
                  <a:pt x="2343150" y="363808"/>
                </a:cubicBezTo>
                <a:cubicBezTo>
                  <a:pt x="2332923" y="372574"/>
                  <a:pt x="2324100" y="382858"/>
                  <a:pt x="2314575" y="392383"/>
                </a:cubicBezTo>
                <a:cubicBezTo>
                  <a:pt x="2368568" y="405881"/>
                  <a:pt x="2450502" y="428759"/>
                  <a:pt x="2495550" y="411433"/>
                </a:cubicBezTo>
                <a:cubicBezTo>
                  <a:pt x="2514292" y="404225"/>
                  <a:pt x="2493208" y="365422"/>
                  <a:pt x="2476500" y="354283"/>
                </a:cubicBezTo>
                <a:cubicBezTo>
                  <a:pt x="2457450" y="341583"/>
                  <a:pt x="2419350" y="316183"/>
                  <a:pt x="2419350" y="316183"/>
                </a:cubicBezTo>
                <a:cubicBezTo>
                  <a:pt x="2421699" y="323229"/>
                  <a:pt x="2435615" y="373333"/>
                  <a:pt x="2447925" y="373333"/>
                </a:cubicBezTo>
                <a:cubicBezTo>
                  <a:pt x="2457965" y="373333"/>
                  <a:pt x="2454275" y="354283"/>
                  <a:pt x="2457450" y="344758"/>
                </a:cubicBezTo>
                <a:cubicBezTo>
                  <a:pt x="2450185" y="333860"/>
                  <a:pt x="2434040" y="296972"/>
                  <a:pt x="2409825" y="306658"/>
                </a:cubicBezTo>
                <a:cubicBezTo>
                  <a:pt x="2399196" y="310910"/>
                  <a:pt x="2398870" y="327138"/>
                  <a:pt x="2390775" y="335233"/>
                </a:cubicBezTo>
                <a:cubicBezTo>
                  <a:pt x="2382680" y="343328"/>
                  <a:pt x="2370994" y="346954"/>
                  <a:pt x="2362200" y="354283"/>
                </a:cubicBezTo>
                <a:cubicBezTo>
                  <a:pt x="2351852" y="362907"/>
                  <a:pt x="2343150" y="373333"/>
                  <a:pt x="2333625" y="382858"/>
                </a:cubicBezTo>
                <a:cubicBezTo>
                  <a:pt x="2343150" y="389208"/>
                  <a:pt x="2351961" y="396788"/>
                  <a:pt x="2362200" y="401908"/>
                </a:cubicBezTo>
                <a:cubicBezTo>
                  <a:pt x="2371180" y="406398"/>
                  <a:pt x="2381035" y="408998"/>
                  <a:pt x="2390775" y="411433"/>
                </a:cubicBezTo>
                <a:cubicBezTo>
                  <a:pt x="2427916" y="420718"/>
                  <a:pt x="2467441" y="425107"/>
                  <a:pt x="2505075" y="430483"/>
                </a:cubicBezTo>
                <a:cubicBezTo>
                  <a:pt x="2514600" y="427308"/>
                  <a:pt x="2531215" y="430698"/>
                  <a:pt x="2533650" y="420958"/>
                </a:cubicBezTo>
                <a:cubicBezTo>
                  <a:pt x="2536426" y="409852"/>
                  <a:pt x="2519720" y="402622"/>
                  <a:pt x="2514600" y="392383"/>
                </a:cubicBezTo>
                <a:cubicBezTo>
                  <a:pt x="2499106" y="361395"/>
                  <a:pt x="2513322" y="362530"/>
                  <a:pt x="2486025" y="335233"/>
                </a:cubicBezTo>
                <a:cubicBezTo>
                  <a:pt x="2477930" y="327138"/>
                  <a:pt x="2466975" y="322533"/>
                  <a:pt x="2457450" y="316183"/>
                </a:cubicBezTo>
                <a:cubicBezTo>
                  <a:pt x="2449369" y="304061"/>
                  <a:pt x="2434755" y="262231"/>
                  <a:pt x="2409825" y="297133"/>
                </a:cubicBezTo>
                <a:cubicBezTo>
                  <a:pt x="2398153" y="313473"/>
                  <a:pt x="2397125" y="335233"/>
                  <a:pt x="2390775" y="354283"/>
                </a:cubicBezTo>
                <a:cubicBezTo>
                  <a:pt x="2387600" y="363808"/>
                  <a:pt x="2381250" y="382858"/>
                  <a:pt x="2381250" y="382858"/>
                </a:cubicBezTo>
                <a:cubicBezTo>
                  <a:pt x="2430909" y="399411"/>
                  <a:pt x="2399785" y="392383"/>
                  <a:pt x="2476500" y="392383"/>
                </a:cubicBezTo>
              </a:path>
            </a:pathLst>
          </a:custGeom>
          <a:noFill/>
          <a:ln w="25400" cap="flat" algn="ctr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8316" y="3661614"/>
            <a:ext cx="6858216" cy="4396831"/>
          </a:xfrm>
          <a:prstGeom prst="rect">
            <a:avLst/>
          </a:prstGeom>
        </p:spPr>
      </p:pic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5370513" y="2298177"/>
            <a:ext cx="450850" cy="439738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23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6084888" y="1990202"/>
            <a:ext cx="450850" cy="439738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600" b="1" i="0" u="none" strike="noStrike" cap="none" normalizeH="0" baseline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15</a:t>
            </a: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6084888" y="2595040"/>
            <a:ext cx="450850" cy="438150"/>
          </a:xfrm>
          <a:prstGeom prst="rect">
            <a:avLst/>
          </a:prstGeom>
          <a:solidFill>
            <a:srgbClr val="FFFFFF"/>
          </a:solidFill>
          <a:ln w="25400" algn="ctr">
            <a:solidFill>
              <a:srgbClr val="FF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5125" name="AutoShape 5"/>
          <p:cNvCxnSpPr>
            <a:cxnSpLocks noChangeShapeType="1"/>
          </p:cNvCxnSpPr>
          <p:nvPr/>
        </p:nvCxnSpPr>
        <p:spPr bwMode="auto">
          <a:xfrm flipV="1">
            <a:off x="5822950" y="2174352"/>
            <a:ext cx="266700" cy="314325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  <p:cxnSp>
        <p:nvCxnSpPr>
          <p:cNvPr id="5126" name="AutoShape 6"/>
          <p:cNvCxnSpPr>
            <a:cxnSpLocks noChangeShapeType="1"/>
          </p:cNvCxnSpPr>
          <p:nvPr/>
        </p:nvCxnSpPr>
        <p:spPr bwMode="auto">
          <a:xfrm>
            <a:off x="5822950" y="2517252"/>
            <a:ext cx="247650" cy="285750"/>
          </a:xfrm>
          <a:prstGeom prst="straightConnector1">
            <a:avLst/>
          </a:prstGeom>
          <a:noFill/>
          <a:ln w="25400" algn="ctr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35186846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extBox 19"/>
          <p:cNvSpPr txBox="1"/>
          <p:nvPr/>
        </p:nvSpPr>
        <p:spPr>
          <a:xfrm>
            <a:off x="-11907" y="19348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4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answer inverse equations (subtraction)</a:t>
            </a:r>
            <a:endParaRPr lang="en-GB" b="1" dirty="0">
              <a:latin typeface="Century Gothic" panose="020B0502020202020204" pitchFamily="34" charset="0"/>
            </a:endParaRPr>
          </a:p>
        </p:txBody>
      </p:sp>
      <p:sp>
        <p:nvSpPr>
          <p:cNvPr id="11" name="Text Box 2"/>
          <p:cNvSpPr txBox="1">
            <a:spLocks noChangeArrowheads="1"/>
          </p:cNvSpPr>
          <p:nvPr/>
        </p:nvSpPr>
        <p:spPr bwMode="auto">
          <a:xfrm>
            <a:off x="222645" y="1066800"/>
            <a:ext cx="6438900" cy="6915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91240B29-F687-4F45-9708-019B960494DF}">
              <a14:hiddenLine xmlns:a14="http://schemas.microsoft.com/office/drawing/2010/main" w="254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  <p:txBody>
          <a:bodyPr vert="horz" wrap="square" lIns="36576" tIns="36576" rIns="36576" bIns="3657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400" b="0" i="0" u="none" strike="noStrike" cap="none" normalizeH="0" baseline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Answer these missing</a:t>
            </a:r>
            <a:r>
              <a:rPr kumimoji="0" lang="en-GB" altLang="en-US" sz="1400" b="0" i="0" u="none" strike="noStrike" cap="none" normalizeH="0" dirty="0" smtClean="0">
                <a:ln>
                  <a:noFill/>
                </a:ln>
                <a:solidFill>
                  <a:srgbClr val="0070C0"/>
                </a:solidFill>
                <a:effectLst/>
                <a:latin typeface="Century Gothic" panose="020B0502020202020204" pitchFamily="34" charset="0"/>
              </a:rPr>
              <a:t> number equations. Remember, is the missing number’s in the middle, give it a wiggle!</a:t>
            </a:r>
            <a:endParaRPr kumimoji="0" lang="en-GB" altLang="en-US" sz="1400" b="0" i="0" u="none" strike="noStrike" cap="none" normalizeH="0" baseline="0" dirty="0" smtClean="0">
              <a:ln>
                <a:noFill/>
              </a:ln>
              <a:solidFill>
                <a:srgbClr val="0070C0"/>
              </a:solidFill>
              <a:effectLst/>
              <a:latin typeface="Century Gothic" panose="020B0502020202020204" pitchFamily="34" charset="0"/>
            </a:endParaRPr>
          </a:p>
          <a:p>
            <a:pPr>
              <a:lnSpc>
                <a:spcPct val="150000"/>
              </a:lnSpc>
            </a:pPr>
            <a:r>
              <a:rPr lang="en-GB" sz="2800" dirty="0">
                <a:latin typeface="Century Gothic" panose="020B0502020202020204" pitchFamily="34" charset="0"/>
              </a:rPr>
              <a:t>45 - ___ = 39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entury Gothic" panose="020B0502020202020204" pitchFamily="34" charset="0"/>
              </a:rPr>
              <a:t>59 - ___ = 40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entury Gothic" panose="020B0502020202020204" pitchFamily="34" charset="0"/>
              </a:rPr>
              <a:t>90 - ___ = 81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entury Gothic" panose="020B0502020202020204" pitchFamily="34" charset="0"/>
              </a:rPr>
              <a:t>38 - ___ = 29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entury Gothic" panose="020B0502020202020204" pitchFamily="34" charset="0"/>
              </a:rPr>
              <a:t>19 - ___ = 2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entury Gothic" panose="020B0502020202020204" pitchFamily="34" charset="0"/>
              </a:rPr>
              <a:t>100 - ___ = 79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entury Gothic" panose="020B0502020202020204" pitchFamily="34" charset="0"/>
              </a:rPr>
              <a:t>82 - ___ = 74 </a:t>
            </a:r>
          </a:p>
          <a:p>
            <a:pPr>
              <a:lnSpc>
                <a:spcPct val="150000"/>
              </a:lnSpc>
            </a:pPr>
            <a:r>
              <a:rPr lang="en-GB" sz="2800" dirty="0">
                <a:latin typeface="Century Gothic" panose="020B0502020202020204" pitchFamily="34" charset="0"/>
              </a:rPr>
              <a:t>35 - ___ = 25</a:t>
            </a:r>
          </a:p>
          <a:p>
            <a:r>
              <a:rPr lang="en-GB" dirty="0"/>
              <a:t> 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9370" y="7981950"/>
            <a:ext cx="5505450" cy="1487488"/>
          </a:xfrm>
          <a:prstGeom prst="rect">
            <a:avLst/>
          </a:prstGeom>
          <a:noFill/>
          <a:ln w="25400" algn="ctr">
            <a:solidFill>
              <a:srgbClr val="993366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5B9BD5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000000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4212130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>
            <a:grpSpLocks/>
          </p:cNvGrpSpPr>
          <p:nvPr/>
        </p:nvGrpSpPr>
        <p:grpSpPr bwMode="auto">
          <a:xfrm>
            <a:off x="26193" y="1365008"/>
            <a:ext cx="6831807" cy="7410023"/>
            <a:chOff x="106763775" y="107320755"/>
            <a:chExt cx="6256398" cy="7420314"/>
          </a:xfrm>
        </p:grpSpPr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06763775" y="107320755"/>
              <a:ext cx="6169687" cy="546466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b="66643"/>
            <a:stretch>
              <a:fillRect/>
            </a:stretch>
          </p:blipFill>
          <p:spPr bwMode="auto">
            <a:xfrm>
              <a:off x="106850486" y="112918238"/>
              <a:ext cx="6169687" cy="18228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5B9BD5"/>
                  </a:solidFill>
                </a14:hiddenFill>
              </a:ex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</p:pic>
        <p:sp>
          <p:nvSpPr>
            <p:cNvPr id="3" name="Text Box 5"/>
            <p:cNvSpPr txBox="1">
              <a:spLocks noChangeArrowheads="1"/>
            </p:cNvSpPr>
            <p:nvPr/>
          </p:nvSpPr>
          <p:spPr bwMode="auto">
            <a:xfrm>
              <a:off x="106937503" y="112982687"/>
              <a:ext cx="318231" cy="378372"/>
            </a:xfrm>
            <a:prstGeom prst="rect">
              <a:avLst/>
            </a:prstGeom>
            <a:solidFill>
              <a:srgbClr val="0070C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25400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GB" altLang="en-US" sz="1200" b="1" i="0" u="none" strike="noStrike" cap="none" normalizeH="0" baseline="0" smtClean="0">
                  <a:ln>
                    <a:noFill/>
                  </a:ln>
                  <a:solidFill>
                    <a:srgbClr val="FFFFFF"/>
                  </a:solidFill>
                  <a:effectLst/>
                  <a:latin typeface="Calibri" panose="020F0502020204030204" pitchFamily="34" charset="0"/>
                </a:rPr>
                <a:t>4</a:t>
              </a:r>
              <a:endParaRPr kumimoji="0" lang="en-US" alt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endParaRPr>
            </a:p>
          </p:txBody>
        </p:sp>
        <p:sp>
          <p:nvSpPr>
            <p:cNvPr id="5" name="Rectangle 6"/>
            <p:cNvSpPr>
              <a:spLocks noChangeArrowheads="1"/>
            </p:cNvSpPr>
            <p:nvPr/>
          </p:nvSpPr>
          <p:spPr bwMode="auto">
            <a:xfrm>
              <a:off x="107255734" y="107366937"/>
              <a:ext cx="1475979" cy="47767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6" name="Rectangle 7"/>
            <p:cNvSpPr>
              <a:spLocks noChangeArrowheads="1"/>
            </p:cNvSpPr>
            <p:nvPr/>
          </p:nvSpPr>
          <p:spPr bwMode="auto">
            <a:xfrm>
              <a:off x="107296678" y="109296389"/>
              <a:ext cx="1475979" cy="47767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7" name="Rectangle 8"/>
            <p:cNvSpPr>
              <a:spLocks noChangeArrowheads="1"/>
            </p:cNvSpPr>
            <p:nvPr/>
          </p:nvSpPr>
          <p:spPr bwMode="auto">
            <a:xfrm>
              <a:off x="107296678" y="111116660"/>
              <a:ext cx="1475979" cy="47767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  <p:sp>
          <p:nvSpPr>
            <p:cNvPr id="8" name="Rectangle 9"/>
            <p:cNvSpPr>
              <a:spLocks noChangeArrowheads="1"/>
            </p:cNvSpPr>
            <p:nvPr/>
          </p:nvSpPr>
          <p:spPr bwMode="auto">
            <a:xfrm>
              <a:off x="107325679" y="112982687"/>
              <a:ext cx="1475979" cy="477672"/>
            </a:xfrm>
            <a:prstGeom prst="rect">
              <a:avLst/>
            </a:prstGeom>
            <a:solidFill>
              <a:srgbClr val="FFFFFF"/>
            </a:solidFill>
            <a:ln w="25400" algn="ctr">
              <a:solidFill>
                <a:srgbClr val="FFFFFF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000000"/>
                    </a:outerShdw>
                  </a:effectLst>
                </a14:hiddenEffects>
              </a:ext>
            </a:extLst>
          </p:spPr>
          <p:txBody>
            <a:bodyPr vert="horz" wrap="square" lIns="36576" tIns="36576" rIns="36576" bIns="36576" numCol="1" anchor="t" anchorCtr="0" compatLnSpc="1">
              <a:prstTxWarp prst="textNoShape">
                <a:avLst/>
              </a:prstTxWarp>
            </a:bodyPr>
            <a:lstStyle/>
            <a:p>
              <a:endParaRPr lang="en-GB"/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563398" y="1411126"/>
            <a:ext cx="161172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91 – 12 =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585752" y="3327948"/>
            <a:ext cx="1656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45 + 19 =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85752" y="5170994"/>
            <a:ext cx="165643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400" dirty="0" smtClean="0">
                <a:latin typeface="Century Gothic" panose="020B0502020202020204" pitchFamily="34" charset="0"/>
              </a:rPr>
              <a:t>3 x 10 =</a:t>
            </a:r>
            <a:endParaRPr lang="en-GB" sz="2400" dirty="0">
              <a:latin typeface="Century Gothic" panose="020B05020202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7420" y="7014040"/>
            <a:ext cx="165643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GB" sz="2000" dirty="0" smtClean="0">
                <a:latin typeface="Century Gothic" panose="020B0502020202020204" pitchFamily="34" charset="0"/>
              </a:rPr>
              <a:t>18</a:t>
            </a:r>
            <a:r>
              <a:rPr lang="en-GB" sz="2000" dirty="0" smtClean="0">
                <a:latin typeface="Century Gothic" panose="020B0502020202020204" pitchFamily="34" charset="0"/>
              </a:rPr>
              <a:t> </a:t>
            </a:r>
            <a:r>
              <a:rPr lang="en-GB" sz="2000" dirty="0" smtClean="0">
                <a:latin typeface="Century Gothic" panose="020B0502020202020204" pitchFamily="34" charset="0"/>
              </a:rPr>
              <a:t>+ </a:t>
            </a:r>
            <a:r>
              <a:rPr lang="en-GB" sz="2000" dirty="0" smtClean="0">
                <a:latin typeface="Century Gothic" panose="020B0502020202020204" pitchFamily="34" charset="0"/>
              </a:rPr>
              <a:t>5 </a:t>
            </a:r>
            <a:r>
              <a:rPr lang="en-GB" sz="2000" dirty="0" smtClean="0">
                <a:latin typeface="Century Gothic" panose="020B0502020202020204" pitchFamily="34" charset="0"/>
              </a:rPr>
              <a:t>+ </a:t>
            </a:r>
            <a:r>
              <a:rPr lang="en-GB" sz="2000" dirty="0" smtClean="0">
                <a:latin typeface="Century Gothic" panose="020B0502020202020204" pitchFamily="34" charset="0"/>
              </a:rPr>
              <a:t>2 </a:t>
            </a:r>
            <a:r>
              <a:rPr lang="en-GB" sz="2000" dirty="0" smtClean="0">
                <a:latin typeface="Century Gothic" panose="020B0502020202020204" pitchFamily="34" charset="0"/>
              </a:rPr>
              <a:t>=</a:t>
            </a:r>
            <a:endParaRPr lang="en-GB" sz="2000" dirty="0">
              <a:latin typeface="Century Gothic" panose="020B050202020202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-11907" y="19348"/>
            <a:ext cx="683180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Maths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        </a:t>
            </a:r>
            <a:r>
              <a:rPr lang="en-GB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         </a:t>
            </a:r>
            <a:r>
              <a:rPr lang="en-GB" sz="1200" dirty="0" smtClean="0">
                <a:solidFill>
                  <a:srgbClr val="0070C0"/>
                </a:solidFill>
                <a:latin typeface="Century Gothic" panose="020B0502020202020204" pitchFamily="34" charset="0"/>
              </a:rPr>
              <a:t>Miss Smith and Mrs Moat’s groups (triangles and squares)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Day 5</a:t>
            </a:r>
          </a:p>
          <a:p>
            <a:r>
              <a:rPr lang="en-GB" b="1" dirty="0" smtClean="0">
                <a:latin typeface="Century Gothic" panose="020B0502020202020204" pitchFamily="34" charset="0"/>
              </a:rPr>
              <a:t>LO</a:t>
            </a:r>
            <a:r>
              <a:rPr lang="en-GB" b="1" dirty="0" smtClean="0">
                <a:latin typeface="Century Gothic" panose="020B0502020202020204" pitchFamily="34" charset="0"/>
              </a:rPr>
              <a:t>: to </a:t>
            </a:r>
            <a:r>
              <a:rPr lang="en-GB" b="1" dirty="0" smtClean="0">
                <a:latin typeface="Century Gothic" panose="020B0502020202020204" pitchFamily="34" charset="0"/>
              </a:rPr>
              <a:t>answer mixed arithmetic questions</a:t>
            </a:r>
            <a:endParaRPr lang="en-GB" b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2878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504</TotalTime>
  <Words>769</Words>
  <Application>Microsoft Office PowerPoint</Application>
  <PresentationFormat>A4 Paper (210x297 mm)</PresentationFormat>
  <Paragraphs>130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Century Gothic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test</dc:creator>
  <cp:lastModifiedBy>test</cp:lastModifiedBy>
  <cp:revision>48</cp:revision>
  <dcterms:created xsi:type="dcterms:W3CDTF">2020-03-23T14:53:55Z</dcterms:created>
  <dcterms:modified xsi:type="dcterms:W3CDTF">2020-06-02T10:20:53Z</dcterms:modified>
</cp:coreProperties>
</file>